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5"/>
  </p:notesMasterIdLst>
  <p:sldIdLst>
    <p:sldId id="257" r:id="rId3"/>
    <p:sldId id="266" r:id="rId4"/>
    <p:sldId id="258" r:id="rId5"/>
    <p:sldId id="259" r:id="rId6"/>
    <p:sldId id="260" r:id="rId7"/>
    <p:sldId id="262" r:id="rId8"/>
    <p:sldId id="256" r:id="rId9"/>
    <p:sldId id="261" r:id="rId10"/>
    <p:sldId id="264" r:id="rId11"/>
    <p:sldId id="263" r:id="rId12"/>
    <p:sldId id="26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76567" autoAdjust="0"/>
  </p:normalViewPr>
  <p:slideViewPr>
    <p:cSldViewPr snapToGrid="0">
      <p:cViewPr varScale="1">
        <p:scale>
          <a:sx n="80" d="100"/>
          <a:sy n="80" d="100"/>
        </p:scale>
        <p:origin x="572" y="80"/>
      </p:cViewPr>
      <p:guideLst/>
    </p:cSldViewPr>
  </p:slideViewPr>
  <p:notesTextViewPr>
    <p:cViewPr>
      <p:scale>
        <a:sx n="1" d="1"/>
        <a:sy n="1" d="1"/>
      </p:scale>
      <p:origin x="0" y="0"/>
    </p:cViewPr>
  </p:notesTextViewPr>
  <p:notesViewPr>
    <p:cSldViewPr snapToGrid="0">
      <p:cViewPr varScale="1">
        <p:scale>
          <a:sx n="79" d="100"/>
          <a:sy n="79" d="100"/>
        </p:scale>
        <p:origin x="27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EA3526-6BFD-42EE-93DA-2D6AA54080B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4F1CED2-EB74-445B-95F3-71C687696160}">
      <dgm:prSet/>
      <dgm:spPr/>
      <dgm:t>
        <a:bodyPr/>
        <a:lstStyle/>
        <a:p>
          <a:r>
            <a:rPr lang="en-US" b="0" i="0"/>
            <a:t>Guy spent 30 years in the repeated cycle of gangs, addiction, treatment and jail. He spent nearly 20 years residing in the two block radius in the Downtown Eastside and using many resources, including harm reduction, to keep himself alive. Guy Felicella spent three decades living in the grips of addiction and homelessness, surviving multiple life-threatening infections, several public health crises and six overdoses.</a:t>
          </a:r>
          <a:endParaRPr lang="en-US"/>
        </a:p>
      </dgm:t>
    </dgm:pt>
    <dgm:pt modelId="{8F1DB7FA-E143-4AD2-B922-F4AD737A6C36}" type="parTrans" cxnId="{64DAB6A1-CC46-417F-BB67-B22567CE0AE9}">
      <dgm:prSet/>
      <dgm:spPr/>
      <dgm:t>
        <a:bodyPr/>
        <a:lstStyle/>
        <a:p>
          <a:endParaRPr lang="en-US"/>
        </a:p>
      </dgm:t>
    </dgm:pt>
    <dgm:pt modelId="{29427A2C-4C3D-46EC-BCFD-EF9F90640B22}" type="sibTrans" cxnId="{64DAB6A1-CC46-417F-BB67-B22567CE0AE9}">
      <dgm:prSet/>
      <dgm:spPr/>
      <dgm:t>
        <a:bodyPr/>
        <a:lstStyle/>
        <a:p>
          <a:endParaRPr lang="en-US"/>
        </a:p>
      </dgm:t>
    </dgm:pt>
    <dgm:pt modelId="{149AADC0-FE50-4FE2-AE09-5CDD806836D6}">
      <dgm:prSet/>
      <dgm:spPr/>
      <dgm:t>
        <a:bodyPr/>
        <a:lstStyle/>
        <a:p>
          <a:r>
            <a:rPr lang="en-CA"/>
            <a:t>“I don’t support Harm Reduction over Recovery and I don’t support Recovery over Harm Reduction; I support people.” Guy Felicella</a:t>
          </a:r>
          <a:endParaRPr lang="en-US"/>
        </a:p>
      </dgm:t>
    </dgm:pt>
    <dgm:pt modelId="{844E79AB-56E4-4CA1-A4CE-A78CF9ABD459}" type="parTrans" cxnId="{90A0DDB1-B5F3-474C-9C02-FEA782F870F2}">
      <dgm:prSet/>
      <dgm:spPr/>
      <dgm:t>
        <a:bodyPr/>
        <a:lstStyle/>
        <a:p>
          <a:endParaRPr lang="en-US"/>
        </a:p>
      </dgm:t>
    </dgm:pt>
    <dgm:pt modelId="{6491D2E4-43AF-401E-B7EC-13FA99D3E461}" type="sibTrans" cxnId="{90A0DDB1-B5F3-474C-9C02-FEA782F870F2}">
      <dgm:prSet/>
      <dgm:spPr/>
      <dgm:t>
        <a:bodyPr/>
        <a:lstStyle/>
        <a:p>
          <a:endParaRPr lang="en-US"/>
        </a:p>
      </dgm:t>
    </dgm:pt>
    <dgm:pt modelId="{1440E52A-7A2A-4D22-A9B2-D6F8143963F1}" type="pres">
      <dgm:prSet presAssocID="{96EA3526-6BFD-42EE-93DA-2D6AA54080B7}" presName="hierChild1" presStyleCnt="0">
        <dgm:presLayoutVars>
          <dgm:chPref val="1"/>
          <dgm:dir/>
          <dgm:animOne val="branch"/>
          <dgm:animLvl val="lvl"/>
          <dgm:resizeHandles/>
        </dgm:presLayoutVars>
      </dgm:prSet>
      <dgm:spPr/>
    </dgm:pt>
    <dgm:pt modelId="{E7D85EC7-D4A0-4950-ADC8-30C96A897498}" type="pres">
      <dgm:prSet presAssocID="{D4F1CED2-EB74-445B-95F3-71C687696160}" presName="hierRoot1" presStyleCnt="0"/>
      <dgm:spPr/>
    </dgm:pt>
    <dgm:pt modelId="{122DD412-B771-4307-B0A2-CDDFD63F8553}" type="pres">
      <dgm:prSet presAssocID="{D4F1CED2-EB74-445B-95F3-71C687696160}" presName="composite" presStyleCnt="0"/>
      <dgm:spPr/>
    </dgm:pt>
    <dgm:pt modelId="{7A8AB3E7-7237-492C-B226-9773940ACD63}" type="pres">
      <dgm:prSet presAssocID="{D4F1CED2-EB74-445B-95F3-71C687696160}" presName="background" presStyleLbl="node0" presStyleIdx="0" presStyleCnt="2"/>
      <dgm:spPr/>
    </dgm:pt>
    <dgm:pt modelId="{CFAC30BD-EF48-4B00-B174-49D889EF398E}" type="pres">
      <dgm:prSet presAssocID="{D4F1CED2-EB74-445B-95F3-71C687696160}" presName="text" presStyleLbl="fgAcc0" presStyleIdx="0" presStyleCnt="2">
        <dgm:presLayoutVars>
          <dgm:chPref val="3"/>
        </dgm:presLayoutVars>
      </dgm:prSet>
      <dgm:spPr/>
    </dgm:pt>
    <dgm:pt modelId="{0B69D9AF-B357-491D-97E4-1805E6A643AC}" type="pres">
      <dgm:prSet presAssocID="{D4F1CED2-EB74-445B-95F3-71C687696160}" presName="hierChild2" presStyleCnt="0"/>
      <dgm:spPr/>
    </dgm:pt>
    <dgm:pt modelId="{4C08B3B1-A6CC-4210-B1F5-11FAD164AA79}" type="pres">
      <dgm:prSet presAssocID="{149AADC0-FE50-4FE2-AE09-5CDD806836D6}" presName="hierRoot1" presStyleCnt="0"/>
      <dgm:spPr/>
    </dgm:pt>
    <dgm:pt modelId="{BF0F9472-3784-4B2F-9C44-200498073321}" type="pres">
      <dgm:prSet presAssocID="{149AADC0-FE50-4FE2-AE09-5CDD806836D6}" presName="composite" presStyleCnt="0"/>
      <dgm:spPr/>
    </dgm:pt>
    <dgm:pt modelId="{B4536C3F-C756-40F6-85F9-3D758FFE9312}" type="pres">
      <dgm:prSet presAssocID="{149AADC0-FE50-4FE2-AE09-5CDD806836D6}" presName="background" presStyleLbl="node0" presStyleIdx="1" presStyleCnt="2"/>
      <dgm:spPr/>
    </dgm:pt>
    <dgm:pt modelId="{DA660082-A80E-4643-9125-0B356E7EF451}" type="pres">
      <dgm:prSet presAssocID="{149AADC0-FE50-4FE2-AE09-5CDD806836D6}" presName="text" presStyleLbl="fgAcc0" presStyleIdx="1" presStyleCnt="2">
        <dgm:presLayoutVars>
          <dgm:chPref val="3"/>
        </dgm:presLayoutVars>
      </dgm:prSet>
      <dgm:spPr/>
    </dgm:pt>
    <dgm:pt modelId="{880EF52E-3308-4E3A-B865-04D7C47C35D8}" type="pres">
      <dgm:prSet presAssocID="{149AADC0-FE50-4FE2-AE09-5CDD806836D6}" presName="hierChild2" presStyleCnt="0"/>
      <dgm:spPr/>
    </dgm:pt>
  </dgm:ptLst>
  <dgm:cxnLst>
    <dgm:cxn modelId="{8225C163-8ED4-4100-BED0-F3DDC6FBC0AF}" type="presOf" srcId="{D4F1CED2-EB74-445B-95F3-71C687696160}" destId="{CFAC30BD-EF48-4B00-B174-49D889EF398E}" srcOrd="0" destOrd="0" presId="urn:microsoft.com/office/officeart/2005/8/layout/hierarchy1"/>
    <dgm:cxn modelId="{89CFE749-F1D4-45EF-850C-94275F3936B4}" type="presOf" srcId="{149AADC0-FE50-4FE2-AE09-5CDD806836D6}" destId="{DA660082-A80E-4643-9125-0B356E7EF451}" srcOrd="0" destOrd="0" presId="urn:microsoft.com/office/officeart/2005/8/layout/hierarchy1"/>
    <dgm:cxn modelId="{E6F4BE97-2508-44D1-9DC9-1FFCC822EF84}" type="presOf" srcId="{96EA3526-6BFD-42EE-93DA-2D6AA54080B7}" destId="{1440E52A-7A2A-4D22-A9B2-D6F8143963F1}" srcOrd="0" destOrd="0" presId="urn:microsoft.com/office/officeart/2005/8/layout/hierarchy1"/>
    <dgm:cxn modelId="{64DAB6A1-CC46-417F-BB67-B22567CE0AE9}" srcId="{96EA3526-6BFD-42EE-93DA-2D6AA54080B7}" destId="{D4F1CED2-EB74-445B-95F3-71C687696160}" srcOrd="0" destOrd="0" parTransId="{8F1DB7FA-E143-4AD2-B922-F4AD737A6C36}" sibTransId="{29427A2C-4C3D-46EC-BCFD-EF9F90640B22}"/>
    <dgm:cxn modelId="{90A0DDB1-B5F3-474C-9C02-FEA782F870F2}" srcId="{96EA3526-6BFD-42EE-93DA-2D6AA54080B7}" destId="{149AADC0-FE50-4FE2-AE09-5CDD806836D6}" srcOrd="1" destOrd="0" parTransId="{844E79AB-56E4-4CA1-A4CE-A78CF9ABD459}" sibTransId="{6491D2E4-43AF-401E-B7EC-13FA99D3E461}"/>
    <dgm:cxn modelId="{068EA3A0-EFAF-47EE-99F6-E33FB4868AC3}" type="presParOf" srcId="{1440E52A-7A2A-4D22-A9B2-D6F8143963F1}" destId="{E7D85EC7-D4A0-4950-ADC8-30C96A897498}" srcOrd="0" destOrd="0" presId="urn:microsoft.com/office/officeart/2005/8/layout/hierarchy1"/>
    <dgm:cxn modelId="{A68692E0-871D-49B5-904B-E46879CCDD7F}" type="presParOf" srcId="{E7D85EC7-D4A0-4950-ADC8-30C96A897498}" destId="{122DD412-B771-4307-B0A2-CDDFD63F8553}" srcOrd="0" destOrd="0" presId="urn:microsoft.com/office/officeart/2005/8/layout/hierarchy1"/>
    <dgm:cxn modelId="{B43B8317-A294-4B28-96FA-AA6554D638F3}" type="presParOf" srcId="{122DD412-B771-4307-B0A2-CDDFD63F8553}" destId="{7A8AB3E7-7237-492C-B226-9773940ACD63}" srcOrd="0" destOrd="0" presId="urn:microsoft.com/office/officeart/2005/8/layout/hierarchy1"/>
    <dgm:cxn modelId="{0DE7801F-9A1C-4730-9267-69A75D8ACAB7}" type="presParOf" srcId="{122DD412-B771-4307-B0A2-CDDFD63F8553}" destId="{CFAC30BD-EF48-4B00-B174-49D889EF398E}" srcOrd="1" destOrd="0" presId="urn:microsoft.com/office/officeart/2005/8/layout/hierarchy1"/>
    <dgm:cxn modelId="{92FCE801-12F1-41C8-89CC-7593C182F662}" type="presParOf" srcId="{E7D85EC7-D4A0-4950-ADC8-30C96A897498}" destId="{0B69D9AF-B357-491D-97E4-1805E6A643AC}" srcOrd="1" destOrd="0" presId="urn:microsoft.com/office/officeart/2005/8/layout/hierarchy1"/>
    <dgm:cxn modelId="{C407E7EA-AEA7-42B6-A8F1-3BE3B7122BA1}" type="presParOf" srcId="{1440E52A-7A2A-4D22-A9B2-D6F8143963F1}" destId="{4C08B3B1-A6CC-4210-B1F5-11FAD164AA79}" srcOrd="1" destOrd="0" presId="urn:microsoft.com/office/officeart/2005/8/layout/hierarchy1"/>
    <dgm:cxn modelId="{2870C9DB-57C7-41D9-B764-5E57B40416B3}" type="presParOf" srcId="{4C08B3B1-A6CC-4210-B1F5-11FAD164AA79}" destId="{BF0F9472-3784-4B2F-9C44-200498073321}" srcOrd="0" destOrd="0" presId="urn:microsoft.com/office/officeart/2005/8/layout/hierarchy1"/>
    <dgm:cxn modelId="{1DCCF469-D152-43F7-83D3-719A03B3CA0D}" type="presParOf" srcId="{BF0F9472-3784-4B2F-9C44-200498073321}" destId="{B4536C3F-C756-40F6-85F9-3D758FFE9312}" srcOrd="0" destOrd="0" presId="urn:microsoft.com/office/officeart/2005/8/layout/hierarchy1"/>
    <dgm:cxn modelId="{624D5BF1-BCD2-497F-80C3-FAC874071B99}" type="presParOf" srcId="{BF0F9472-3784-4B2F-9C44-200498073321}" destId="{DA660082-A80E-4643-9125-0B356E7EF451}" srcOrd="1" destOrd="0" presId="urn:microsoft.com/office/officeart/2005/8/layout/hierarchy1"/>
    <dgm:cxn modelId="{BC0AA239-A7B5-4C38-B7D6-264FC6D13639}" type="presParOf" srcId="{4C08B3B1-A6CC-4210-B1F5-11FAD164AA79}" destId="{880EF52E-3308-4E3A-B865-04D7C47C35D8}"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AB3E7-7237-492C-B226-9773940ACD63}">
      <dsp:nvSpPr>
        <dsp:cNvPr id="0" name=""/>
        <dsp:cNvSpPr/>
      </dsp:nvSpPr>
      <dsp:spPr>
        <a:xfrm>
          <a:off x="1041" y="385269"/>
          <a:ext cx="3655816" cy="23214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C30BD-EF48-4B00-B174-49D889EF398E}">
      <dsp:nvSpPr>
        <dsp:cNvPr id="0" name=""/>
        <dsp:cNvSpPr/>
      </dsp:nvSpPr>
      <dsp:spPr>
        <a:xfrm>
          <a:off x="407243" y="771161"/>
          <a:ext cx="3655816" cy="2321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Guy spent 30 years in the repeated cycle of gangs, addiction, treatment and jail. He spent nearly 20 years residing in the two block radius in the Downtown Eastside and using many resources, including harm reduction, to keep himself alive. Guy Felicella spent three decades living in the grips of addiction and homelessness, surviving multiple life-threatening infections, several public health crises and six overdoses.</a:t>
          </a:r>
          <a:endParaRPr lang="en-US" sz="1400" kern="1200"/>
        </a:p>
      </dsp:txBody>
      <dsp:txXfrm>
        <a:off x="475236" y="839154"/>
        <a:ext cx="3519830" cy="2185457"/>
      </dsp:txXfrm>
    </dsp:sp>
    <dsp:sp modelId="{B4536C3F-C756-40F6-85F9-3D758FFE9312}">
      <dsp:nvSpPr>
        <dsp:cNvPr id="0" name=""/>
        <dsp:cNvSpPr/>
      </dsp:nvSpPr>
      <dsp:spPr>
        <a:xfrm>
          <a:off x="4469261" y="385269"/>
          <a:ext cx="3655816" cy="23214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660082-A80E-4643-9125-0B356E7EF451}">
      <dsp:nvSpPr>
        <dsp:cNvPr id="0" name=""/>
        <dsp:cNvSpPr/>
      </dsp:nvSpPr>
      <dsp:spPr>
        <a:xfrm>
          <a:off x="4875463" y="771161"/>
          <a:ext cx="3655816" cy="2321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“I don’t support Harm Reduction over Recovery and I don’t support Recovery over Harm Reduction; I support people.” Guy Felicella</a:t>
          </a:r>
          <a:endParaRPr lang="en-US" sz="1400" kern="1200"/>
        </a:p>
      </dsp:txBody>
      <dsp:txXfrm>
        <a:off x="4943456" y="839154"/>
        <a:ext cx="3519830" cy="21854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8BCD0-2E94-4763-9AA1-47D6E2BD58EE}" type="datetimeFigureOut">
              <a:rPr lang="en-CA" smtClean="0"/>
              <a:t>2023-01-30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F8D31-1B6F-46DE-A1E6-F005326BDF4F}" type="slidenum">
              <a:rPr lang="en-CA" smtClean="0"/>
              <a:t>‹#›</a:t>
            </a:fld>
            <a:endParaRPr lang="en-CA"/>
          </a:p>
        </p:txBody>
      </p:sp>
    </p:spTree>
    <p:extLst>
      <p:ext uri="{BB962C8B-B14F-4D97-AF65-F5344CB8AC3E}">
        <p14:creationId xmlns:p14="http://schemas.microsoft.com/office/powerpoint/2010/main" val="45316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8DF8D31-1B6F-46DE-A1E6-F005326BDF4F}" type="slidenum">
              <a:rPr lang="en-CA" smtClean="0"/>
              <a:t>2</a:t>
            </a:fld>
            <a:endParaRPr lang="en-CA"/>
          </a:p>
        </p:txBody>
      </p:sp>
    </p:spTree>
    <p:extLst>
      <p:ext uri="{BB962C8B-B14F-4D97-AF65-F5344CB8AC3E}">
        <p14:creationId xmlns:p14="http://schemas.microsoft.com/office/powerpoint/2010/main" val="153275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heard from conversations people wanted success and how an OPS its positive I met Guy in 2003 when Insite first open their doors……….off the top</a:t>
            </a:r>
            <a:endParaRPr lang="en-CA" dirty="0"/>
          </a:p>
        </p:txBody>
      </p:sp>
      <p:sp>
        <p:nvSpPr>
          <p:cNvPr id="4" name="Slide Number Placeholder 3"/>
          <p:cNvSpPr>
            <a:spLocks noGrp="1"/>
          </p:cNvSpPr>
          <p:nvPr>
            <p:ph type="sldNum" sz="quarter" idx="5"/>
          </p:nvPr>
        </p:nvSpPr>
        <p:spPr/>
        <p:txBody>
          <a:bodyPr/>
          <a:lstStyle/>
          <a:p>
            <a:fld id="{98DF8D31-1B6F-46DE-A1E6-F005326BDF4F}" type="slidenum">
              <a:rPr lang="en-CA" smtClean="0"/>
              <a:t>11</a:t>
            </a:fld>
            <a:endParaRPr lang="en-CA"/>
          </a:p>
        </p:txBody>
      </p:sp>
    </p:spTree>
    <p:extLst>
      <p:ext uri="{BB962C8B-B14F-4D97-AF65-F5344CB8AC3E}">
        <p14:creationId xmlns:p14="http://schemas.microsoft.com/office/powerpoint/2010/main" val="239633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8DF8D31-1B6F-46DE-A1E6-F005326BDF4F}" type="slidenum">
              <a:rPr lang="en-CA" smtClean="0"/>
              <a:t>12</a:t>
            </a:fld>
            <a:endParaRPr lang="en-CA"/>
          </a:p>
        </p:txBody>
      </p:sp>
    </p:spTree>
    <p:extLst>
      <p:ext uri="{BB962C8B-B14F-4D97-AF65-F5344CB8AC3E}">
        <p14:creationId xmlns:p14="http://schemas.microsoft.com/office/powerpoint/2010/main" val="276135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33333"/>
                </a:solidFill>
                <a:latin typeface="Arial" panose="020B0604020202020204" pitchFamily="34" charset="0"/>
                <a:cs typeface="Arial" panose="020B0604020202020204" pitchFamily="34" charset="0"/>
              </a:rPr>
              <a:t>Last engagement people were concerned about what new services would be in the area and where we would refer people. will focus on increasing access to addiction and mental health services in Edmonton and Calgary.</a:t>
            </a:r>
          </a:p>
          <a:p>
            <a:r>
              <a:rPr lang="en-US" sz="1200" dirty="0">
                <a:solidFill>
                  <a:srgbClr val="333333"/>
                </a:solidFill>
                <a:latin typeface="Arial" panose="020B0604020202020204" pitchFamily="34" charset="0"/>
                <a:cs typeface="Arial" panose="020B0604020202020204" pitchFamily="34" charset="0"/>
              </a:rPr>
              <a:t>We are already seeing the impact on these in the community with more treatment and detox beds for inner city agencies.</a:t>
            </a:r>
            <a:endParaRPr lang="en-CA" dirty="0"/>
          </a:p>
        </p:txBody>
      </p:sp>
      <p:sp>
        <p:nvSpPr>
          <p:cNvPr id="4" name="Slide Number Placeholder 3"/>
          <p:cNvSpPr>
            <a:spLocks noGrp="1"/>
          </p:cNvSpPr>
          <p:nvPr>
            <p:ph type="sldNum" sz="quarter" idx="5"/>
          </p:nvPr>
        </p:nvSpPr>
        <p:spPr/>
        <p:txBody>
          <a:bodyPr/>
          <a:lstStyle/>
          <a:p>
            <a:fld id="{98DF8D31-1B6F-46DE-A1E6-F005326BDF4F}" type="slidenum">
              <a:rPr lang="en-CA" smtClean="0"/>
              <a:t>3</a:t>
            </a:fld>
            <a:endParaRPr lang="en-CA"/>
          </a:p>
        </p:txBody>
      </p:sp>
    </p:spTree>
    <p:extLst>
      <p:ext uri="{BB962C8B-B14F-4D97-AF65-F5344CB8AC3E}">
        <p14:creationId xmlns:p14="http://schemas.microsoft.com/office/powerpoint/2010/main" val="46653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Arial" panose="020B0604020202020204" pitchFamily="34" charset="0"/>
                <a:cs typeface="Arial" panose="020B0604020202020204" pitchFamily="34" charset="0"/>
              </a:rPr>
              <a:t>The task force will implement a series of initiatives in the Edmonton metropolitan region as part of a $187-million commitment to address addiction and homelessness in Alberta’s urban </a:t>
            </a:r>
            <a:r>
              <a:rPr lang="en-US" sz="1200" dirty="0" err="1">
                <a:solidFill>
                  <a:srgbClr val="333333"/>
                </a:solidFill>
                <a:latin typeface="Arial" panose="020B0604020202020204" pitchFamily="34" charset="0"/>
                <a:cs typeface="Arial" panose="020B0604020202020204" pitchFamily="34" charset="0"/>
              </a:rPr>
              <a:t>centres</a:t>
            </a:r>
            <a:r>
              <a:rPr lang="en-US" sz="1200" dirty="0">
                <a:solidFill>
                  <a:srgbClr val="333333"/>
                </a:solidFill>
                <a:latin typeface="Arial" panose="020B0604020202020204" pitchFamily="34" charset="0"/>
                <a:cs typeface="Arial" panose="020B0604020202020204" pitchFamily="34" charset="0"/>
              </a:rPr>
              <a:t>. In Edmonton, $63 million of this funding will go toward dramatically increasing access to addiction services and supports over the next two years, and $19 million has been allocated to combat homelessness.</a:t>
            </a:r>
          </a:p>
          <a:p>
            <a:endParaRPr lang="en-CA" dirty="0"/>
          </a:p>
        </p:txBody>
      </p:sp>
      <p:sp>
        <p:nvSpPr>
          <p:cNvPr id="4" name="Slide Number Placeholder 3"/>
          <p:cNvSpPr>
            <a:spLocks noGrp="1"/>
          </p:cNvSpPr>
          <p:nvPr>
            <p:ph type="sldNum" sz="quarter" idx="5"/>
          </p:nvPr>
        </p:nvSpPr>
        <p:spPr/>
        <p:txBody>
          <a:bodyPr/>
          <a:lstStyle/>
          <a:p>
            <a:fld id="{98DF8D31-1B6F-46DE-A1E6-F005326BDF4F}" type="slidenum">
              <a:rPr lang="en-CA" smtClean="0"/>
              <a:t>4</a:t>
            </a:fld>
            <a:endParaRPr lang="en-CA"/>
          </a:p>
        </p:txBody>
      </p:sp>
    </p:spTree>
    <p:extLst>
      <p:ext uri="{BB962C8B-B14F-4D97-AF65-F5344CB8AC3E}">
        <p14:creationId xmlns:p14="http://schemas.microsoft.com/office/powerpoint/2010/main" val="106831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Noto Sans" panose="020B0502040504020204" pitchFamily="34" charset="0"/>
              </a:rPr>
              <a:t>Proposed services to be offered at the site ,Proposed hours of operation, Description of the flow of the site, </a:t>
            </a:r>
            <a:r>
              <a:rPr lang="en-US" sz="1800" b="0" i="0" u="none" strike="noStrike" baseline="0" dirty="0">
                <a:solidFill>
                  <a:srgbClr val="FFFFFF"/>
                </a:solidFill>
                <a:latin typeface="CIDFont+F3"/>
              </a:rPr>
              <a:t>Mandatory overdose prevention and recovery</a:t>
            </a:r>
          </a:p>
          <a:p>
            <a:pPr algn="l"/>
            <a:r>
              <a:rPr lang="en-CA" sz="1800" b="0" i="0" u="none" strike="noStrike" baseline="0" dirty="0">
                <a:solidFill>
                  <a:srgbClr val="FFFFFF"/>
                </a:solidFill>
                <a:latin typeface="CIDFont+F3"/>
              </a:rPr>
              <a:t>services</a:t>
            </a:r>
            <a:endParaRPr lang="en-US" b="0" i="0" dirty="0">
              <a:solidFill>
                <a:srgbClr val="333333"/>
              </a:solidFill>
              <a:effectLst/>
              <a:latin typeface="Noto Sans" panose="020B0502040504020204" pitchFamily="34" charset="0"/>
            </a:endParaRPr>
          </a:p>
          <a:p>
            <a:pPr algn="l">
              <a:buFont typeface="Arial" panose="020B0604020202020204" pitchFamily="34" charset="0"/>
              <a:buChar char="•"/>
            </a:pPr>
            <a:endParaRPr lang="en-US" b="0" i="0" dirty="0">
              <a:solidFill>
                <a:srgbClr val="333333"/>
              </a:solidFill>
              <a:effectLst/>
              <a:latin typeface="Noto Sans" panose="020B0502040504020204" pitchFamily="34" charset="0"/>
            </a:endParaRPr>
          </a:p>
          <a:p>
            <a:pPr algn="l">
              <a:buFont typeface="Arial" panose="020B0604020202020204" pitchFamily="34" charset="0"/>
              <a:buChar char="•"/>
            </a:pPr>
            <a:r>
              <a:rPr lang="en-US" b="0" i="0" dirty="0">
                <a:solidFill>
                  <a:srgbClr val="333333"/>
                </a:solidFill>
                <a:effectLst/>
                <a:latin typeface="Noto Sans" panose="020B0502040504020204" pitchFamily="34" charset="0"/>
              </a:rPr>
              <a:t>Description of target client population, Number of drug-related overdoses and deaths in local area, Intended health and safety impact of site on target population, general public and local area</a:t>
            </a:r>
          </a:p>
          <a:p>
            <a:pPr algn="l">
              <a:buFont typeface="Arial" panose="020B0604020202020204" pitchFamily="34" charset="0"/>
              <a:buChar char="•"/>
            </a:pPr>
            <a:endParaRPr lang="en-US" b="0" i="0" dirty="0">
              <a:solidFill>
                <a:srgbClr val="333333"/>
              </a:solidFill>
              <a:effectLst/>
              <a:latin typeface="Noto Sans" panose="020B0502040504020204" pitchFamily="34" charset="0"/>
            </a:endParaRPr>
          </a:p>
          <a:p>
            <a:pPr algn="l">
              <a:buFont typeface="Arial" panose="020B0604020202020204" pitchFamily="34" charset="0"/>
              <a:buChar char="•"/>
            </a:pPr>
            <a:r>
              <a:rPr lang="en-US" b="0" i="0" dirty="0">
                <a:solidFill>
                  <a:srgbClr val="333333"/>
                </a:solidFill>
                <a:effectLst/>
                <a:latin typeface="Noto Sans" panose="020B0502040504020204" pitchFamily="34" charset="0"/>
              </a:rPr>
              <a:t>Confirmation that policies are in place, Description of records maintained at site:</a:t>
            </a:r>
          </a:p>
          <a:p>
            <a:pPr marL="742950" lvl="1" indent="-285750" algn="l">
              <a:buFont typeface="Arial" panose="020B0604020202020204" pitchFamily="34" charset="0"/>
              <a:buChar char="•"/>
            </a:pPr>
            <a:r>
              <a:rPr lang="en-US" b="0" i="0" dirty="0">
                <a:solidFill>
                  <a:srgbClr val="333333"/>
                </a:solidFill>
                <a:effectLst/>
                <a:latin typeface="Noto Sans" panose="020B0502040504020204" pitchFamily="34" charset="0"/>
              </a:rPr>
              <a:t>Staff training log</a:t>
            </a:r>
          </a:p>
          <a:p>
            <a:pPr marL="742950" lvl="1" indent="-285750" algn="l">
              <a:buFont typeface="Arial" panose="020B0604020202020204" pitchFamily="34" charset="0"/>
              <a:buChar char="•"/>
            </a:pPr>
            <a:r>
              <a:rPr lang="en-US" b="0" i="0" dirty="0">
                <a:solidFill>
                  <a:srgbClr val="333333"/>
                </a:solidFill>
                <a:effectLst/>
                <a:latin typeface="Noto Sans" panose="020B0502040504020204" pitchFamily="34" charset="0"/>
              </a:rPr>
              <a:t>Client or visitor entry and exit log</a:t>
            </a:r>
            <a:endParaRPr lang="en-US" b="0" i="0" dirty="0">
              <a:solidFill>
                <a:srgbClr val="333333"/>
              </a:solidFill>
              <a:effectLst/>
              <a:latin typeface="Lato" panose="020F0502020204030203" pitchFamily="34" charset="0"/>
            </a:endParaRPr>
          </a:p>
          <a:p>
            <a:pPr marL="628650" lvl="1" indent="-171450" algn="l">
              <a:buFont typeface="Arial" panose="020B0604020202020204" pitchFamily="34" charset="0"/>
              <a:buChar char="•"/>
            </a:pPr>
            <a:r>
              <a:rPr lang="en-US" b="0" dirty="0">
                <a:solidFill>
                  <a:srgbClr val="333333"/>
                </a:solidFill>
                <a:effectLst/>
                <a:latin typeface="Lato" panose="020F0502020204030203" pitchFamily="34" charset="0"/>
              </a:rPr>
              <a:t>Security measures taken to minimize risks</a:t>
            </a:r>
          </a:p>
          <a:p>
            <a:pPr marL="628650" lvl="1" indent="-171450" algn="l">
              <a:buFont typeface="Arial" panose="020B0604020202020204" pitchFamily="34" charset="0"/>
              <a:buChar char="•"/>
            </a:pPr>
            <a:r>
              <a:rPr lang="en-CA" sz="1800" b="0" i="0" u="none" strike="noStrike" baseline="0" dirty="0">
                <a:latin typeface="CIDFont+F1"/>
              </a:rPr>
              <a:t>implemented written policies that demonstrate clearly defined referral pathways to recovery-oriented services and, where possible, minimize </a:t>
            </a:r>
            <a:r>
              <a:rPr lang="en-US" sz="1800" b="0" i="0" u="none" strike="noStrike" baseline="0" dirty="0">
                <a:latin typeface="CIDFont+F1"/>
              </a:rPr>
              <a:t>barriers to accessing detox and</a:t>
            </a:r>
          </a:p>
          <a:p>
            <a:pPr algn="l"/>
            <a:r>
              <a:rPr lang="en-CA" sz="1800" b="0" i="0" u="none" strike="noStrike" baseline="0" dirty="0">
                <a:latin typeface="CIDFont+F1"/>
              </a:rPr>
              <a:t>	treatment programs?</a:t>
            </a:r>
          </a:p>
          <a:p>
            <a:pPr marL="742950" lvl="1" indent="-285750" algn="l">
              <a:buFont typeface="Arial" panose="020B0604020202020204" pitchFamily="34" charset="0"/>
              <a:buChar char="•"/>
            </a:pPr>
            <a:r>
              <a:rPr lang="en-CA" sz="1800" b="0" i="0" u="none" strike="noStrike" baseline="0" dirty="0">
                <a:latin typeface="CIDFont+F1"/>
              </a:rPr>
              <a:t>prepared and implemented written policies respecting physical safety and security measures for the </a:t>
            </a:r>
            <a:r>
              <a:rPr lang="en-US" sz="1800" b="0" i="0" u="none" strike="noStrike" baseline="0" dirty="0">
                <a:latin typeface="CIDFont+F1"/>
              </a:rPr>
              <a:t>location where you offer or </a:t>
            </a:r>
            <a:r>
              <a:rPr lang="en-CA" sz="1800" b="0" i="0" u="none" strike="noStrike" baseline="0" dirty="0">
                <a:latin typeface="CIDFont+F1"/>
              </a:rPr>
              <a:t>provide services.</a:t>
            </a:r>
            <a:endParaRPr lang="en-US" b="0" dirty="0">
              <a:solidFill>
                <a:srgbClr val="333333"/>
              </a:solidFill>
              <a:effectLst/>
              <a:latin typeface="Lato" panose="020F0502020204030203" pitchFamily="34" charset="0"/>
            </a:endParaRPr>
          </a:p>
          <a:p>
            <a:pPr marL="628650" lvl="1" indent="-171450">
              <a:buFont typeface="Arial" panose="020B0604020202020204" pitchFamily="34" charset="0"/>
              <a:buChar char="•"/>
            </a:pPr>
            <a:endParaRPr lang="en-US" b="0" dirty="0">
              <a:solidFill>
                <a:srgbClr val="333333"/>
              </a:solidFill>
              <a:effectLst/>
              <a:latin typeface="Lato" panose="020F0502020204030203" pitchFamily="34" charset="0"/>
            </a:endParaRPr>
          </a:p>
          <a:p>
            <a:r>
              <a:rPr lang="en-US" dirty="0">
                <a:solidFill>
                  <a:srgbClr val="333333"/>
                </a:solidFill>
                <a:effectLst/>
                <a:latin typeface="Noto Sans" panose="020B0502040504020204" pitchFamily="34" charset="0"/>
              </a:rPr>
              <a:t>We require a criminal record check and resume for the responsible person in charge.</a:t>
            </a:r>
          </a:p>
          <a:p>
            <a:pPr>
              <a:buFont typeface="Arial" panose="020B0604020202020204" pitchFamily="34" charset="0"/>
              <a:buChar char="•"/>
            </a:pPr>
            <a:r>
              <a:rPr lang="en-US" dirty="0">
                <a:solidFill>
                  <a:srgbClr val="333333"/>
                </a:solidFill>
                <a:effectLst/>
                <a:latin typeface="Noto Sans" panose="020B0502040504020204" pitchFamily="34" charset="0"/>
              </a:rPr>
              <a:t>Professional designation and regulatory body </a:t>
            </a:r>
            <a:r>
              <a:rPr lang="en-US" dirty="0" err="1">
                <a:solidFill>
                  <a:srgbClr val="333333"/>
                </a:solidFill>
                <a:effectLst/>
                <a:latin typeface="Noto Sans" panose="020B0502040504020204" pitchFamily="34" charset="0"/>
              </a:rPr>
              <a:t>licence</a:t>
            </a:r>
            <a:r>
              <a:rPr lang="en-US" dirty="0">
                <a:solidFill>
                  <a:srgbClr val="333333"/>
                </a:solidFill>
                <a:effectLst/>
                <a:latin typeface="Noto Sans" panose="020B0502040504020204" pitchFamily="34" charset="0"/>
              </a:rPr>
              <a:t> number (if applicable)</a:t>
            </a:r>
          </a:p>
          <a:p>
            <a:pPr>
              <a:buFont typeface="Arial" panose="020B0604020202020204" pitchFamily="34" charset="0"/>
              <a:buChar char="•"/>
            </a:pPr>
            <a:r>
              <a:rPr lang="en-US" dirty="0">
                <a:solidFill>
                  <a:srgbClr val="333333"/>
                </a:solidFill>
                <a:effectLst/>
                <a:latin typeface="Noto Sans" panose="020B0502040504020204" pitchFamily="34" charset="0"/>
              </a:rPr>
              <a:t>Proposed schedule</a:t>
            </a:r>
          </a:p>
          <a:p>
            <a:pPr>
              <a:buFont typeface="Arial" panose="020B0604020202020204" pitchFamily="34" charset="0"/>
              <a:buNone/>
            </a:pPr>
            <a:endParaRPr lang="en-US" dirty="0">
              <a:solidFill>
                <a:srgbClr val="333333"/>
              </a:solidFill>
              <a:effectLst/>
              <a:latin typeface="Noto Sans" panose="020B0502040504020204" pitchFamily="34" charset="0"/>
            </a:endParaRPr>
          </a:p>
          <a:p>
            <a:pPr>
              <a:buFont typeface="Arial" panose="020B0604020202020204" pitchFamily="34" charset="0"/>
              <a:buChar char="•"/>
            </a:pPr>
            <a:r>
              <a:rPr lang="en-US" b="0" i="0" dirty="0">
                <a:solidFill>
                  <a:srgbClr val="333333"/>
                </a:solidFill>
                <a:effectLst/>
                <a:latin typeface="Noto Sans" panose="020B0502040504020204" pitchFamily="34" charset="0"/>
              </a:rPr>
              <a:t>The site is required to have a Responsible Person in Charge (RPIC). The RPIC is responsible for the site and activities at the site during operational hours. The RPIC is not required to be in the consumption area, but must be located within the same building and on the same floor as the SCS during operating hours. </a:t>
            </a:r>
            <a:endParaRPr lang="en-US" dirty="0">
              <a:solidFill>
                <a:srgbClr val="333333"/>
              </a:solidFill>
              <a:effectLst/>
              <a:latin typeface="Noto Sans" panose="020B0502040504020204" pitchFamily="34" charset="0"/>
            </a:endParaRPr>
          </a:p>
          <a:p>
            <a:r>
              <a:rPr lang="en-US" dirty="0">
                <a:solidFill>
                  <a:srgbClr val="333333"/>
                </a:solidFill>
                <a:effectLst/>
                <a:latin typeface="Noto Sans" panose="020B0502040504020204" pitchFamily="34" charset="0"/>
              </a:rPr>
              <a:t>Description of the financial plan and funding that will be in place</a:t>
            </a:r>
          </a:p>
          <a:p>
            <a:r>
              <a:rPr lang="en-US" dirty="0">
                <a:solidFill>
                  <a:srgbClr val="333333"/>
                </a:solidFill>
                <a:effectLst/>
                <a:latin typeface="Noto Sans" panose="020B0502040504020204" pitchFamily="34" charset="0"/>
              </a:rPr>
              <a:t> </a:t>
            </a:r>
            <a:endParaRPr lang="en-US" b="0" i="0" dirty="0">
              <a:solidFill>
                <a:srgbClr val="333333"/>
              </a:solidFill>
              <a:effectLst/>
              <a:latin typeface="Noto Sans" panose="020B0502040504020204" pitchFamily="34" charset="0"/>
            </a:endParaRPr>
          </a:p>
          <a:p>
            <a:pPr algn="l">
              <a:buFont typeface="Arial" panose="020B0604020202020204" pitchFamily="34" charset="0"/>
              <a:buChar char="•"/>
            </a:pPr>
            <a:endParaRPr lang="en-US" b="0" i="0" dirty="0">
              <a:solidFill>
                <a:srgbClr val="333333"/>
              </a:solidFill>
              <a:effectLst/>
              <a:latin typeface="Noto Sans" panose="020B0502040504020204" pitchFamily="34" charset="0"/>
            </a:endParaRPr>
          </a:p>
          <a:p>
            <a:endParaRPr lang="en-CA" dirty="0"/>
          </a:p>
        </p:txBody>
      </p:sp>
      <p:sp>
        <p:nvSpPr>
          <p:cNvPr id="4" name="Slide Number Placeholder 3"/>
          <p:cNvSpPr>
            <a:spLocks noGrp="1"/>
          </p:cNvSpPr>
          <p:nvPr>
            <p:ph type="sldNum" sz="quarter" idx="5"/>
          </p:nvPr>
        </p:nvSpPr>
        <p:spPr/>
        <p:txBody>
          <a:bodyPr/>
          <a:lstStyle/>
          <a:p>
            <a:fld id="{98DF8D31-1B6F-46DE-A1E6-F005326BDF4F}" type="slidenum">
              <a:rPr lang="en-CA" smtClean="0"/>
              <a:t>5</a:t>
            </a:fld>
            <a:endParaRPr lang="en-CA"/>
          </a:p>
        </p:txBody>
      </p:sp>
    </p:spTree>
    <p:extLst>
      <p:ext uri="{BB962C8B-B14F-4D97-AF65-F5344CB8AC3E}">
        <p14:creationId xmlns:p14="http://schemas.microsoft.com/office/powerpoint/2010/main" val="184001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heard last conversation back entry, since front door, what would you prefer</a:t>
            </a:r>
            <a:endParaRPr lang="en-CA" dirty="0"/>
          </a:p>
        </p:txBody>
      </p:sp>
      <p:sp>
        <p:nvSpPr>
          <p:cNvPr id="4" name="Slide Number Placeholder 3"/>
          <p:cNvSpPr>
            <a:spLocks noGrp="1"/>
          </p:cNvSpPr>
          <p:nvPr>
            <p:ph type="sldNum" sz="quarter" idx="5"/>
          </p:nvPr>
        </p:nvSpPr>
        <p:spPr/>
        <p:txBody>
          <a:bodyPr/>
          <a:lstStyle/>
          <a:p>
            <a:fld id="{98DF8D31-1B6F-46DE-A1E6-F005326BDF4F}" type="slidenum">
              <a:rPr lang="en-CA" smtClean="0"/>
              <a:t>6</a:t>
            </a:fld>
            <a:endParaRPr lang="en-CA"/>
          </a:p>
        </p:txBody>
      </p:sp>
    </p:spTree>
    <p:extLst>
      <p:ext uri="{BB962C8B-B14F-4D97-AF65-F5344CB8AC3E}">
        <p14:creationId xmlns:p14="http://schemas.microsoft.com/office/powerpoint/2010/main" val="33046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8DF8D31-1B6F-46DE-A1E6-F005326BDF4F}" type="slidenum">
              <a:rPr lang="en-CA" smtClean="0"/>
              <a:t>7</a:t>
            </a:fld>
            <a:endParaRPr lang="en-CA"/>
          </a:p>
        </p:txBody>
      </p:sp>
    </p:spTree>
    <p:extLst>
      <p:ext uri="{BB962C8B-B14F-4D97-AF65-F5344CB8AC3E}">
        <p14:creationId xmlns:p14="http://schemas.microsoft.com/office/powerpoint/2010/main" val="254885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daily on site staff will make appointments for housing or counselling, they will have access to the Virtual Opioid Dependency Program daily, and are trained to and have relationships with other agencies if a service user needs immediate attention such as wound care etc.</a:t>
            </a:r>
            <a:endParaRPr lang="en-CA" dirty="0"/>
          </a:p>
        </p:txBody>
      </p:sp>
      <p:sp>
        <p:nvSpPr>
          <p:cNvPr id="4" name="Slide Number Placeholder 3"/>
          <p:cNvSpPr>
            <a:spLocks noGrp="1"/>
          </p:cNvSpPr>
          <p:nvPr>
            <p:ph type="sldNum" sz="quarter" idx="5"/>
          </p:nvPr>
        </p:nvSpPr>
        <p:spPr/>
        <p:txBody>
          <a:bodyPr/>
          <a:lstStyle/>
          <a:p>
            <a:fld id="{98DF8D31-1B6F-46DE-A1E6-F005326BDF4F}" type="slidenum">
              <a:rPr lang="en-CA" smtClean="0"/>
              <a:t>8</a:t>
            </a:fld>
            <a:endParaRPr lang="en-CA"/>
          </a:p>
        </p:txBody>
      </p:sp>
    </p:spTree>
    <p:extLst>
      <p:ext uri="{BB962C8B-B14F-4D97-AF65-F5344CB8AC3E}">
        <p14:creationId xmlns:p14="http://schemas.microsoft.com/office/powerpoint/2010/main" val="394994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discussions with TMS we have identified gaps in the community, some of those are a consistent person on site that will take on a case load for housing and mental health services, cultural support and immediate health care.</a:t>
            </a:r>
            <a:endParaRPr lang="en-CA" dirty="0"/>
          </a:p>
        </p:txBody>
      </p:sp>
      <p:sp>
        <p:nvSpPr>
          <p:cNvPr id="4" name="Slide Number Placeholder 3"/>
          <p:cNvSpPr>
            <a:spLocks noGrp="1"/>
          </p:cNvSpPr>
          <p:nvPr>
            <p:ph type="sldNum" sz="quarter" idx="5"/>
          </p:nvPr>
        </p:nvSpPr>
        <p:spPr/>
        <p:txBody>
          <a:bodyPr/>
          <a:lstStyle/>
          <a:p>
            <a:fld id="{98DF8D31-1B6F-46DE-A1E6-F005326BDF4F}" type="slidenum">
              <a:rPr lang="en-CA" smtClean="0"/>
              <a:t>9</a:t>
            </a:fld>
            <a:endParaRPr lang="en-CA"/>
          </a:p>
        </p:txBody>
      </p:sp>
    </p:spTree>
    <p:extLst>
      <p:ext uri="{BB962C8B-B14F-4D97-AF65-F5344CB8AC3E}">
        <p14:creationId xmlns:p14="http://schemas.microsoft.com/office/powerpoint/2010/main" val="1455423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One example of the many services and partnerships, </a:t>
            </a:r>
          </a:p>
          <a:p>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Currently the GSS Detox prioritizes people who use the SCS/OPS services</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we are in discussions with George Spady of doing direct satellite daily triage</a:t>
            </a:r>
            <a:endParaRPr lang="en-CA" dirty="0"/>
          </a:p>
        </p:txBody>
      </p:sp>
      <p:sp>
        <p:nvSpPr>
          <p:cNvPr id="4" name="Slide Number Placeholder 3"/>
          <p:cNvSpPr>
            <a:spLocks noGrp="1"/>
          </p:cNvSpPr>
          <p:nvPr>
            <p:ph type="sldNum" sz="quarter" idx="5"/>
          </p:nvPr>
        </p:nvSpPr>
        <p:spPr/>
        <p:txBody>
          <a:bodyPr/>
          <a:lstStyle/>
          <a:p>
            <a:fld id="{98DF8D31-1B6F-46DE-A1E6-F005326BDF4F}" type="slidenum">
              <a:rPr lang="en-CA" smtClean="0"/>
              <a:t>10</a:t>
            </a:fld>
            <a:endParaRPr lang="en-CA"/>
          </a:p>
        </p:txBody>
      </p:sp>
    </p:spTree>
    <p:extLst>
      <p:ext uri="{BB962C8B-B14F-4D97-AF65-F5344CB8AC3E}">
        <p14:creationId xmlns:p14="http://schemas.microsoft.com/office/powerpoint/2010/main" val="377592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2069-D8C5-60EB-9AD6-DE6BF1B314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241C673-ADF4-BAC1-479E-4827E4546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E3E0B54-8370-D23E-BAC3-96387F407721}"/>
              </a:ext>
            </a:extLst>
          </p:cNvPr>
          <p:cNvSpPr>
            <a:spLocks noGrp="1"/>
          </p:cNvSpPr>
          <p:nvPr>
            <p:ph type="dt" sz="half" idx="10"/>
          </p:nvPr>
        </p:nvSpPr>
        <p:spPr/>
        <p:txBody>
          <a:bodyPr/>
          <a:lstStyle/>
          <a:p>
            <a:fld id="{72012882-B853-418A-B3F4-41B76EB5F965}" type="datetimeFigureOut">
              <a:rPr lang="en-CA" smtClean="0"/>
              <a:t>2023-01-30</a:t>
            </a:fld>
            <a:endParaRPr lang="en-CA"/>
          </a:p>
        </p:txBody>
      </p:sp>
      <p:sp>
        <p:nvSpPr>
          <p:cNvPr id="5" name="Footer Placeholder 4">
            <a:extLst>
              <a:ext uri="{FF2B5EF4-FFF2-40B4-BE49-F238E27FC236}">
                <a16:creationId xmlns:a16="http://schemas.microsoft.com/office/drawing/2014/main" id="{BB1E3F9B-E82B-1CB4-63C9-E4CFBB96330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58D96F-C969-8F99-7BCD-53DEE60FBA6B}"/>
              </a:ext>
            </a:extLst>
          </p:cNvPr>
          <p:cNvSpPr>
            <a:spLocks noGrp="1"/>
          </p:cNvSpPr>
          <p:nvPr>
            <p:ph type="sldNum" sz="quarter" idx="12"/>
          </p:nvPr>
        </p:nvSpPr>
        <p:spPr/>
        <p:txBody>
          <a:bodyPr/>
          <a:lstStyle/>
          <a:p>
            <a:fld id="{56433F0D-008D-4C64-A8B6-546F567E1FB8}" type="slidenum">
              <a:rPr lang="en-CA" smtClean="0"/>
              <a:t>‹#›</a:t>
            </a:fld>
            <a:endParaRPr lang="en-CA"/>
          </a:p>
        </p:txBody>
      </p:sp>
    </p:spTree>
    <p:extLst>
      <p:ext uri="{BB962C8B-B14F-4D97-AF65-F5344CB8AC3E}">
        <p14:creationId xmlns:p14="http://schemas.microsoft.com/office/powerpoint/2010/main" val="347282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11E9-8C5A-C6F9-AE5E-F7C048BA019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283BCC7-CEF3-0CB2-83BA-B3D1C21DD0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A65C56-2935-3FFB-3DA0-CBAC5C55984C}"/>
              </a:ext>
            </a:extLst>
          </p:cNvPr>
          <p:cNvSpPr>
            <a:spLocks noGrp="1"/>
          </p:cNvSpPr>
          <p:nvPr>
            <p:ph type="dt" sz="half" idx="10"/>
          </p:nvPr>
        </p:nvSpPr>
        <p:spPr/>
        <p:txBody>
          <a:bodyPr/>
          <a:lstStyle/>
          <a:p>
            <a:fld id="{72012882-B853-418A-B3F4-41B76EB5F965}" type="datetimeFigureOut">
              <a:rPr lang="en-CA" smtClean="0"/>
              <a:t>2023-01-30</a:t>
            </a:fld>
            <a:endParaRPr lang="en-CA"/>
          </a:p>
        </p:txBody>
      </p:sp>
      <p:sp>
        <p:nvSpPr>
          <p:cNvPr id="5" name="Footer Placeholder 4">
            <a:extLst>
              <a:ext uri="{FF2B5EF4-FFF2-40B4-BE49-F238E27FC236}">
                <a16:creationId xmlns:a16="http://schemas.microsoft.com/office/drawing/2014/main" id="{051D2975-E250-A0E2-1B08-82218C45CB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C85FD8-5039-090E-C1B0-5BBD50386FF3}"/>
              </a:ext>
            </a:extLst>
          </p:cNvPr>
          <p:cNvSpPr>
            <a:spLocks noGrp="1"/>
          </p:cNvSpPr>
          <p:nvPr>
            <p:ph type="sldNum" sz="quarter" idx="12"/>
          </p:nvPr>
        </p:nvSpPr>
        <p:spPr/>
        <p:txBody>
          <a:bodyPr/>
          <a:lstStyle/>
          <a:p>
            <a:fld id="{56433F0D-008D-4C64-A8B6-546F567E1FB8}" type="slidenum">
              <a:rPr lang="en-CA" smtClean="0"/>
              <a:t>‹#›</a:t>
            </a:fld>
            <a:endParaRPr lang="en-CA"/>
          </a:p>
        </p:txBody>
      </p:sp>
    </p:spTree>
    <p:extLst>
      <p:ext uri="{BB962C8B-B14F-4D97-AF65-F5344CB8AC3E}">
        <p14:creationId xmlns:p14="http://schemas.microsoft.com/office/powerpoint/2010/main" val="38263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A53C9-04A2-1A40-C22B-E0A7B4B408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48F919F-55A7-129F-2443-A7E5785571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18C9B63-B101-51AD-B026-B64608B690B7}"/>
              </a:ext>
            </a:extLst>
          </p:cNvPr>
          <p:cNvSpPr>
            <a:spLocks noGrp="1"/>
          </p:cNvSpPr>
          <p:nvPr>
            <p:ph type="dt" sz="half" idx="10"/>
          </p:nvPr>
        </p:nvSpPr>
        <p:spPr/>
        <p:txBody>
          <a:bodyPr/>
          <a:lstStyle/>
          <a:p>
            <a:fld id="{72012882-B853-418A-B3F4-41B76EB5F965}" type="datetimeFigureOut">
              <a:rPr lang="en-CA" smtClean="0"/>
              <a:t>2023-01-30</a:t>
            </a:fld>
            <a:endParaRPr lang="en-CA"/>
          </a:p>
        </p:txBody>
      </p:sp>
      <p:sp>
        <p:nvSpPr>
          <p:cNvPr id="5" name="Footer Placeholder 4">
            <a:extLst>
              <a:ext uri="{FF2B5EF4-FFF2-40B4-BE49-F238E27FC236}">
                <a16:creationId xmlns:a16="http://schemas.microsoft.com/office/drawing/2014/main" id="{0D9AFCB2-E60C-C6CF-F2C8-732C905F2AB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2E3F07-98CF-EE8B-8644-3DBC0CC69A4F}"/>
              </a:ext>
            </a:extLst>
          </p:cNvPr>
          <p:cNvSpPr>
            <a:spLocks noGrp="1"/>
          </p:cNvSpPr>
          <p:nvPr>
            <p:ph type="sldNum" sz="quarter" idx="12"/>
          </p:nvPr>
        </p:nvSpPr>
        <p:spPr/>
        <p:txBody>
          <a:bodyPr/>
          <a:lstStyle/>
          <a:p>
            <a:fld id="{56433F0D-008D-4C64-A8B6-546F567E1FB8}" type="slidenum">
              <a:rPr lang="en-CA" smtClean="0"/>
              <a:t>‹#›</a:t>
            </a:fld>
            <a:endParaRPr lang="en-CA"/>
          </a:p>
        </p:txBody>
      </p:sp>
    </p:spTree>
    <p:extLst>
      <p:ext uri="{BB962C8B-B14F-4D97-AF65-F5344CB8AC3E}">
        <p14:creationId xmlns:p14="http://schemas.microsoft.com/office/powerpoint/2010/main" val="164476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6E75-D98F-43C7-806E-9F2475E71D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7935E26-86A9-48EC-A995-28CE09D98C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F4DD297-D791-4DE4-A2D1-3638A0B3F43F}"/>
              </a:ext>
            </a:extLst>
          </p:cNvPr>
          <p:cNvSpPr>
            <a:spLocks noGrp="1"/>
          </p:cNvSpPr>
          <p:nvPr>
            <p:ph type="dt" sz="half" idx="10"/>
          </p:nvPr>
        </p:nvSpPr>
        <p:spPr/>
        <p:txBody>
          <a:bodyPr/>
          <a:lstStyle/>
          <a:p>
            <a:fld id="{947287A8-E2B2-42BA-922A-F0516C4934B8}" type="datetimeFigureOut">
              <a:rPr lang="en-CA" smtClean="0"/>
              <a:t>2023-01-30</a:t>
            </a:fld>
            <a:endParaRPr lang="en-CA"/>
          </a:p>
        </p:txBody>
      </p:sp>
      <p:sp>
        <p:nvSpPr>
          <p:cNvPr id="5" name="Footer Placeholder 4">
            <a:extLst>
              <a:ext uri="{FF2B5EF4-FFF2-40B4-BE49-F238E27FC236}">
                <a16:creationId xmlns:a16="http://schemas.microsoft.com/office/drawing/2014/main" id="{368D1C11-0ED8-4461-8701-FF82D4C151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FC5324-E40B-4A65-BB93-E3C526D2ED86}"/>
              </a:ext>
            </a:extLst>
          </p:cNvPr>
          <p:cNvSpPr>
            <a:spLocks noGrp="1"/>
          </p:cNvSpPr>
          <p:nvPr>
            <p:ph type="sldNum" sz="quarter" idx="12"/>
          </p:nvPr>
        </p:nvSpPr>
        <p:spPr/>
        <p:txBody>
          <a:bodyPr/>
          <a:lstStyle/>
          <a:p>
            <a:fld id="{5963D848-3D3F-4FE4-9522-E5BC1388B065}" type="slidenum">
              <a:rPr lang="en-CA" smtClean="0"/>
              <a:t>‹#›</a:t>
            </a:fld>
            <a:endParaRPr lang="en-CA"/>
          </a:p>
        </p:txBody>
      </p:sp>
    </p:spTree>
    <p:extLst>
      <p:ext uri="{BB962C8B-B14F-4D97-AF65-F5344CB8AC3E}">
        <p14:creationId xmlns:p14="http://schemas.microsoft.com/office/powerpoint/2010/main" val="2478131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632A-2FAA-4501-BFB4-BBC1FFAAC1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E394FF1-FA90-4B17-B00A-79E9D2BAA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4EAEE47-FCE1-41E7-819D-6CE423E65375}"/>
              </a:ext>
            </a:extLst>
          </p:cNvPr>
          <p:cNvSpPr>
            <a:spLocks noGrp="1"/>
          </p:cNvSpPr>
          <p:nvPr>
            <p:ph type="dt" sz="half" idx="10"/>
          </p:nvPr>
        </p:nvSpPr>
        <p:spPr/>
        <p:txBody>
          <a:bodyPr/>
          <a:lstStyle/>
          <a:p>
            <a:fld id="{947287A8-E2B2-42BA-922A-F0516C4934B8}" type="datetimeFigureOut">
              <a:rPr lang="en-CA" smtClean="0"/>
              <a:t>2023-01-30</a:t>
            </a:fld>
            <a:endParaRPr lang="en-CA"/>
          </a:p>
        </p:txBody>
      </p:sp>
      <p:sp>
        <p:nvSpPr>
          <p:cNvPr id="5" name="Footer Placeholder 4">
            <a:extLst>
              <a:ext uri="{FF2B5EF4-FFF2-40B4-BE49-F238E27FC236}">
                <a16:creationId xmlns:a16="http://schemas.microsoft.com/office/drawing/2014/main" id="{BF63951A-0EC2-41CB-8EAC-C860F913BFE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D44C61B-0B8B-4E91-B680-076C1279B4AE}"/>
              </a:ext>
            </a:extLst>
          </p:cNvPr>
          <p:cNvSpPr>
            <a:spLocks noGrp="1"/>
          </p:cNvSpPr>
          <p:nvPr>
            <p:ph type="sldNum" sz="quarter" idx="12"/>
          </p:nvPr>
        </p:nvSpPr>
        <p:spPr/>
        <p:txBody>
          <a:bodyPr/>
          <a:lstStyle/>
          <a:p>
            <a:fld id="{5963D848-3D3F-4FE4-9522-E5BC1388B065}" type="slidenum">
              <a:rPr lang="en-CA" smtClean="0"/>
              <a:t>‹#›</a:t>
            </a:fld>
            <a:endParaRPr lang="en-CA"/>
          </a:p>
        </p:txBody>
      </p:sp>
    </p:spTree>
    <p:extLst>
      <p:ext uri="{BB962C8B-B14F-4D97-AF65-F5344CB8AC3E}">
        <p14:creationId xmlns:p14="http://schemas.microsoft.com/office/powerpoint/2010/main" val="84992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65A5-01D9-D22B-0DDC-557878BAC7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8DC6B5B-86C2-5201-EF40-626D4429F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91024B-64C4-EDD8-1C55-AEC7F9EDC15F}"/>
              </a:ext>
            </a:extLst>
          </p:cNvPr>
          <p:cNvSpPr>
            <a:spLocks noGrp="1"/>
          </p:cNvSpPr>
          <p:nvPr>
            <p:ph type="dt" sz="half" idx="10"/>
          </p:nvPr>
        </p:nvSpPr>
        <p:spPr/>
        <p:txBody>
          <a:bodyPr/>
          <a:lstStyle/>
          <a:p>
            <a:fld id="{72012882-B853-418A-B3F4-41B76EB5F965}" type="datetimeFigureOut">
              <a:rPr lang="en-CA" smtClean="0"/>
              <a:t>2023-01-30</a:t>
            </a:fld>
            <a:endParaRPr lang="en-CA"/>
          </a:p>
        </p:txBody>
      </p:sp>
      <p:sp>
        <p:nvSpPr>
          <p:cNvPr id="5" name="Footer Placeholder 4">
            <a:extLst>
              <a:ext uri="{FF2B5EF4-FFF2-40B4-BE49-F238E27FC236}">
                <a16:creationId xmlns:a16="http://schemas.microsoft.com/office/drawing/2014/main" id="{90638774-7B10-9F32-7B39-1CCBED32E9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3DB8B8-FA77-53C2-C7AA-35ABD2F028AB}"/>
              </a:ext>
            </a:extLst>
          </p:cNvPr>
          <p:cNvSpPr>
            <a:spLocks noGrp="1"/>
          </p:cNvSpPr>
          <p:nvPr>
            <p:ph type="sldNum" sz="quarter" idx="12"/>
          </p:nvPr>
        </p:nvSpPr>
        <p:spPr/>
        <p:txBody>
          <a:bodyPr/>
          <a:lstStyle/>
          <a:p>
            <a:fld id="{56433F0D-008D-4C64-A8B6-546F567E1FB8}" type="slidenum">
              <a:rPr lang="en-CA" smtClean="0"/>
              <a:t>‹#›</a:t>
            </a:fld>
            <a:endParaRPr lang="en-CA"/>
          </a:p>
        </p:txBody>
      </p:sp>
    </p:spTree>
    <p:extLst>
      <p:ext uri="{BB962C8B-B14F-4D97-AF65-F5344CB8AC3E}">
        <p14:creationId xmlns:p14="http://schemas.microsoft.com/office/powerpoint/2010/main" val="301239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4826-5AB3-392A-B22B-8CA6ED38B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B249936-603E-310E-6D0F-F2E0E7943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E54B24-CD2B-DFEE-45F4-653E2455CD9C}"/>
              </a:ext>
            </a:extLst>
          </p:cNvPr>
          <p:cNvSpPr>
            <a:spLocks noGrp="1"/>
          </p:cNvSpPr>
          <p:nvPr>
            <p:ph type="dt" sz="half" idx="10"/>
          </p:nvPr>
        </p:nvSpPr>
        <p:spPr/>
        <p:txBody>
          <a:bodyPr/>
          <a:lstStyle/>
          <a:p>
            <a:fld id="{72012882-B853-418A-B3F4-41B76EB5F965}" type="datetimeFigureOut">
              <a:rPr lang="en-CA" smtClean="0"/>
              <a:t>2023-01-30</a:t>
            </a:fld>
            <a:endParaRPr lang="en-CA"/>
          </a:p>
        </p:txBody>
      </p:sp>
      <p:sp>
        <p:nvSpPr>
          <p:cNvPr id="5" name="Footer Placeholder 4">
            <a:extLst>
              <a:ext uri="{FF2B5EF4-FFF2-40B4-BE49-F238E27FC236}">
                <a16:creationId xmlns:a16="http://schemas.microsoft.com/office/drawing/2014/main" id="{EFEF4F93-0944-ECF3-84B7-E26BF0F457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E35A2E-2763-4515-E5B5-1BFE79520BF2}"/>
              </a:ext>
            </a:extLst>
          </p:cNvPr>
          <p:cNvSpPr>
            <a:spLocks noGrp="1"/>
          </p:cNvSpPr>
          <p:nvPr>
            <p:ph type="sldNum" sz="quarter" idx="12"/>
          </p:nvPr>
        </p:nvSpPr>
        <p:spPr/>
        <p:txBody>
          <a:bodyPr/>
          <a:lstStyle/>
          <a:p>
            <a:fld id="{56433F0D-008D-4C64-A8B6-546F567E1FB8}" type="slidenum">
              <a:rPr lang="en-CA" smtClean="0"/>
              <a:t>‹#›</a:t>
            </a:fld>
            <a:endParaRPr lang="en-CA"/>
          </a:p>
        </p:txBody>
      </p:sp>
    </p:spTree>
    <p:extLst>
      <p:ext uri="{BB962C8B-B14F-4D97-AF65-F5344CB8AC3E}">
        <p14:creationId xmlns:p14="http://schemas.microsoft.com/office/powerpoint/2010/main" val="120796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D760-5AB6-1FF5-613E-D7724F67EA2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9F3ABC-AAA1-1F0C-D989-6A10CEF30E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9AB75F3-66ED-FAE7-57C9-4D1C84789C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AE8DA25-11A9-6742-B23B-E1E635630C4D}"/>
              </a:ext>
            </a:extLst>
          </p:cNvPr>
          <p:cNvSpPr>
            <a:spLocks noGrp="1"/>
          </p:cNvSpPr>
          <p:nvPr>
            <p:ph type="dt" sz="half" idx="10"/>
          </p:nvPr>
        </p:nvSpPr>
        <p:spPr/>
        <p:txBody>
          <a:bodyPr/>
          <a:lstStyle/>
          <a:p>
            <a:fld id="{72012882-B853-418A-B3F4-41B76EB5F965}" type="datetimeFigureOut">
              <a:rPr lang="en-CA" smtClean="0"/>
              <a:t>2023-01-30</a:t>
            </a:fld>
            <a:endParaRPr lang="en-CA"/>
          </a:p>
        </p:txBody>
      </p:sp>
      <p:sp>
        <p:nvSpPr>
          <p:cNvPr id="6" name="Footer Placeholder 5">
            <a:extLst>
              <a:ext uri="{FF2B5EF4-FFF2-40B4-BE49-F238E27FC236}">
                <a16:creationId xmlns:a16="http://schemas.microsoft.com/office/drawing/2014/main" id="{C8553F3B-D4A7-EC8E-353C-82B43101228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400DFD-382D-4CD6-AAB5-A48588424BC0}"/>
              </a:ext>
            </a:extLst>
          </p:cNvPr>
          <p:cNvSpPr>
            <a:spLocks noGrp="1"/>
          </p:cNvSpPr>
          <p:nvPr>
            <p:ph type="sldNum" sz="quarter" idx="12"/>
          </p:nvPr>
        </p:nvSpPr>
        <p:spPr/>
        <p:txBody>
          <a:bodyPr/>
          <a:lstStyle/>
          <a:p>
            <a:fld id="{56433F0D-008D-4C64-A8B6-546F567E1FB8}" type="slidenum">
              <a:rPr lang="en-CA" smtClean="0"/>
              <a:t>‹#›</a:t>
            </a:fld>
            <a:endParaRPr lang="en-CA"/>
          </a:p>
        </p:txBody>
      </p:sp>
    </p:spTree>
    <p:extLst>
      <p:ext uri="{BB962C8B-B14F-4D97-AF65-F5344CB8AC3E}">
        <p14:creationId xmlns:p14="http://schemas.microsoft.com/office/powerpoint/2010/main" val="267152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60DC-0F20-A31B-38D8-039B53157AC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E24CD6-7FB6-8941-5D22-E33C88F06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09CD3-5EE5-BE1A-C910-14F4DD7CA6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205B071-8A32-F110-1427-88700FA8DB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E77FF0-5BD8-9459-BF2B-C2F8EF0CC2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4994AB4-4759-CB8A-3EF4-C8171E33644B}"/>
              </a:ext>
            </a:extLst>
          </p:cNvPr>
          <p:cNvSpPr>
            <a:spLocks noGrp="1"/>
          </p:cNvSpPr>
          <p:nvPr>
            <p:ph type="dt" sz="half" idx="10"/>
          </p:nvPr>
        </p:nvSpPr>
        <p:spPr/>
        <p:txBody>
          <a:bodyPr/>
          <a:lstStyle/>
          <a:p>
            <a:fld id="{72012882-B853-418A-B3F4-41B76EB5F965}" type="datetimeFigureOut">
              <a:rPr lang="en-CA" smtClean="0"/>
              <a:t>2023-01-30</a:t>
            </a:fld>
            <a:endParaRPr lang="en-CA"/>
          </a:p>
        </p:txBody>
      </p:sp>
      <p:sp>
        <p:nvSpPr>
          <p:cNvPr id="8" name="Footer Placeholder 7">
            <a:extLst>
              <a:ext uri="{FF2B5EF4-FFF2-40B4-BE49-F238E27FC236}">
                <a16:creationId xmlns:a16="http://schemas.microsoft.com/office/drawing/2014/main" id="{B170233D-6085-3CAF-561B-B7CF60B172D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CA22019-48F9-48C7-1868-DDDC89BF2C31}"/>
              </a:ext>
            </a:extLst>
          </p:cNvPr>
          <p:cNvSpPr>
            <a:spLocks noGrp="1"/>
          </p:cNvSpPr>
          <p:nvPr>
            <p:ph type="sldNum" sz="quarter" idx="12"/>
          </p:nvPr>
        </p:nvSpPr>
        <p:spPr/>
        <p:txBody>
          <a:bodyPr/>
          <a:lstStyle/>
          <a:p>
            <a:fld id="{56433F0D-008D-4C64-A8B6-546F567E1FB8}" type="slidenum">
              <a:rPr lang="en-CA" smtClean="0"/>
              <a:t>‹#›</a:t>
            </a:fld>
            <a:endParaRPr lang="en-CA"/>
          </a:p>
        </p:txBody>
      </p:sp>
    </p:spTree>
    <p:extLst>
      <p:ext uri="{BB962C8B-B14F-4D97-AF65-F5344CB8AC3E}">
        <p14:creationId xmlns:p14="http://schemas.microsoft.com/office/powerpoint/2010/main" val="183768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C64F-68C7-3EC3-B50E-5C881FC3B89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87EBF8A-EB4A-63E9-3061-67ED570D696A}"/>
              </a:ext>
            </a:extLst>
          </p:cNvPr>
          <p:cNvSpPr>
            <a:spLocks noGrp="1"/>
          </p:cNvSpPr>
          <p:nvPr>
            <p:ph type="dt" sz="half" idx="10"/>
          </p:nvPr>
        </p:nvSpPr>
        <p:spPr/>
        <p:txBody>
          <a:bodyPr/>
          <a:lstStyle/>
          <a:p>
            <a:fld id="{72012882-B853-418A-B3F4-41B76EB5F965}" type="datetimeFigureOut">
              <a:rPr lang="en-CA" smtClean="0"/>
              <a:t>2023-01-30</a:t>
            </a:fld>
            <a:endParaRPr lang="en-CA"/>
          </a:p>
        </p:txBody>
      </p:sp>
      <p:sp>
        <p:nvSpPr>
          <p:cNvPr id="4" name="Footer Placeholder 3">
            <a:extLst>
              <a:ext uri="{FF2B5EF4-FFF2-40B4-BE49-F238E27FC236}">
                <a16:creationId xmlns:a16="http://schemas.microsoft.com/office/drawing/2014/main" id="{B739D2DB-CE03-9DF9-9AC0-2FB304AA472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598B1B3-2CD4-5C0E-C90A-30E74BCF5C1B}"/>
              </a:ext>
            </a:extLst>
          </p:cNvPr>
          <p:cNvSpPr>
            <a:spLocks noGrp="1"/>
          </p:cNvSpPr>
          <p:nvPr>
            <p:ph type="sldNum" sz="quarter" idx="12"/>
          </p:nvPr>
        </p:nvSpPr>
        <p:spPr/>
        <p:txBody>
          <a:bodyPr/>
          <a:lstStyle/>
          <a:p>
            <a:fld id="{56433F0D-008D-4C64-A8B6-546F567E1FB8}" type="slidenum">
              <a:rPr lang="en-CA" smtClean="0"/>
              <a:t>‹#›</a:t>
            </a:fld>
            <a:endParaRPr lang="en-CA"/>
          </a:p>
        </p:txBody>
      </p:sp>
    </p:spTree>
    <p:extLst>
      <p:ext uri="{BB962C8B-B14F-4D97-AF65-F5344CB8AC3E}">
        <p14:creationId xmlns:p14="http://schemas.microsoft.com/office/powerpoint/2010/main" val="62743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D9D15-3192-2AE4-B8F4-9B0AEA4830BA}"/>
              </a:ext>
            </a:extLst>
          </p:cNvPr>
          <p:cNvSpPr>
            <a:spLocks noGrp="1"/>
          </p:cNvSpPr>
          <p:nvPr>
            <p:ph type="dt" sz="half" idx="10"/>
          </p:nvPr>
        </p:nvSpPr>
        <p:spPr/>
        <p:txBody>
          <a:bodyPr/>
          <a:lstStyle/>
          <a:p>
            <a:fld id="{72012882-B853-418A-B3F4-41B76EB5F965}" type="datetimeFigureOut">
              <a:rPr lang="en-CA" smtClean="0"/>
              <a:t>2023-01-30</a:t>
            </a:fld>
            <a:endParaRPr lang="en-CA"/>
          </a:p>
        </p:txBody>
      </p:sp>
      <p:sp>
        <p:nvSpPr>
          <p:cNvPr id="3" name="Footer Placeholder 2">
            <a:extLst>
              <a:ext uri="{FF2B5EF4-FFF2-40B4-BE49-F238E27FC236}">
                <a16:creationId xmlns:a16="http://schemas.microsoft.com/office/drawing/2014/main" id="{D54D6583-764D-DCC1-D654-B26D06B54F1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8929860-5633-B5C1-68EB-2DBDE8F311CD}"/>
              </a:ext>
            </a:extLst>
          </p:cNvPr>
          <p:cNvSpPr>
            <a:spLocks noGrp="1"/>
          </p:cNvSpPr>
          <p:nvPr>
            <p:ph type="sldNum" sz="quarter" idx="12"/>
          </p:nvPr>
        </p:nvSpPr>
        <p:spPr/>
        <p:txBody>
          <a:bodyPr/>
          <a:lstStyle/>
          <a:p>
            <a:fld id="{56433F0D-008D-4C64-A8B6-546F567E1FB8}" type="slidenum">
              <a:rPr lang="en-CA" smtClean="0"/>
              <a:t>‹#›</a:t>
            </a:fld>
            <a:endParaRPr lang="en-CA"/>
          </a:p>
        </p:txBody>
      </p:sp>
    </p:spTree>
    <p:extLst>
      <p:ext uri="{BB962C8B-B14F-4D97-AF65-F5344CB8AC3E}">
        <p14:creationId xmlns:p14="http://schemas.microsoft.com/office/powerpoint/2010/main" val="86408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8D96-82E1-2DB6-46DE-89DFDC76C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A4ABF30-4C32-65BC-1BAF-C4DBC70DA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6D379A2-8F8F-3DC8-DF57-170ACEDE0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35592-A5D3-71A1-0E13-293CDA70AB5E}"/>
              </a:ext>
            </a:extLst>
          </p:cNvPr>
          <p:cNvSpPr>
            <a:spLocks noGrp="1"/>
          </p:cNvSpPr>
          <p:nvPr>
            <p:ph type="dt" sz="half" idx="10"/>
          </p:nvPr>
        </p:nvSpPr>
        <p:spPr/>
        <p:txBody>
          <a:bodyPr/>
          <a:lstStyle/>
          <a:p>
            <a:fld id="{72012882-B853-418A-B3F4-41B76EB5F965}" type="datetimeFigureOut">
              <a:rPr lang="en-CA" smtClean="0"/>
              <a:t>2023-01-30</a:t>
            </a:fld>
            <a:endParaRPr lang="en-CA"/>
          </a:p>
        </p:txBody>
      </p:sp>
      <p:sp>
        <p:nvSpPr>
          <p:cNvPr id="6" name="Footer Placeholder 5">
            <a:extLst>
              <a:ext uri="{FF2B5EF4-FFF2-40B4-BE49-F238E27FC236}">
                <a16:creationId xmlns:a16="http://schemas.microsoft.com/office/drawing/2014/main" id="{C571D963-9BCD-A4F5-C9F5-7CB82992432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CCCCC95-D917-7A17-FDD3-02265DA20FA7}"/>
              </a:ext>
            </a:extLst>
          </p:cNvPr>
          <p:cNvSpPr>
            <a:spLocks noGrp="1"/>
          </p:cNvSpPr>
          <p:nvPr>
            <p:ph type="sldNum" sz="quarter" idx="12"/>
          </p:nvPr>
        </p:nvSpPr>
        <p:spPr/>
        <p:txBody>
          <a:bodyPr/>
          <a:lstStyle/>
          <a:p>
            <a:fld id="{56433F0D-008D-4C64-A8B6-546F567E1FB8}" type="slidenum">
              <a:rPr lang="en-CA" smtClean="0"/>
              <a:t>‹#›</a:t>
            </a:fld>
            <a:endParaRPr lang="en-CA"/>
          </a:p>
        </p:txBody>
      </p:sp>
    </p:spTree>
    <p:extLst>
      <p:ext uri="{BB962C8B-B14F-4D97-AF65-F5344CB8AC3E}">
        <p14:creationId xmlns:p14="http://schemas.microsoft.com/office/powerpoint/2010/main" val="403600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999C-ED13-BD13-C0B9-9E689525D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BAB9042-EC89-CD4F-C54B-1628544B9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6992E6B-82D3-6892-C152-4B7C099AB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54489-0348-2F67-889F-1591CF311096}"/>
              </a:ext>
            </a:extLst>
          </p:cNvPr>
          <p:cNvSpPr>
            <a:spLocks noGrp="1"/>
          </p:cNvSpPr>
          <p:nvPr>
            <p:ph type="dt" sz="half" idx="10"/>
          </p:nvPr>
        </p:nvSpPr>
        <p:spPr/>
        <p:txBody>
          <a:bodyPr/>
          <a:lstStyle/>
          <a:p>
            <a:fld id="{72012882-B853-418A-B3F4-41B76EB5F965}" type="datetimeFigureOut">
              <a:rPr lang="en-CA" smtClean="0"/>
              <a:t>2023-01-30</a:t>
            </a:fld>
            <a:endParaRPr lang="en-CA"/>
          </a:p>
        </p:txBody>
      </p:sp>
      <p:sp>
        <p:nvSpPr>
          <p:cNvPr id="6" name="Footer Placeholder 5">
            <a:extLst>
              <a:ext uri="{FF2B5EF4-FFF2-40B4-BE49-F238E27FC236}">
                <a16:creationId xmlns:a16="http://schemas.microsoft.com/office/drawing/2014/main" id="{92505D35-3F57-818D-BDA8-05FC83DDE34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792CBC1-92A0-F47B-5C89-F3771BD60FF3}"/>
              </a:ext>
            </a:extLst>
          </p:cNvPr>
          <p:cNvSpPr>
            <a:spLocks noGrp="1"/>
          </p:cNvSpPr>
          <p:nvPr>
            <p:ph type="sldNum" sz="quarter" idx="12"/>
          </p:nvPr>
        </p:nvSpPr>
        <p:spPr/>
        <p:txBody>
          <a:bodyPr/>
          <a:lstStyle/>
          <a:p>
            <a:fld id="{56433F0D-008D-4C64-A8B6-546F567E1FB8}" type="slidenum">
              <a:rPr lang="en-CA" smtClean="0"/>
              <a:t>‹#›</a:t>
            </a:fld>
            <a:endParaRPr lang="en-CA"/>
          </a:p>
        </p:txBody>
      </p:sp>
    </p:spTree>
    <p:extLst>
      <p:ext uri="{BB962C8B-B14F-4D97-AF65-F5344CB8AC3E}">
        <p14:creationId xmlns:p14="http://schemas.microsoft.com/office/powerpoint/2010/main" val="1062913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193429-51B7-8A43-509A-BC5079534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63409EB-7EDB-12F9-15B2-F0B7D00B0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1A63CE-26E8-C931-4960-4B73F7908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12882-B853-418A-B3F4-41B76EB5F965}" type="datetimeFigureOut">
              <a:rPr lang="en-CA" smtClean="0"/>
              <a:t>2023-01-30</a:t>
            </a:fld>
            <a:endParaRPr lang="en-CA"/>
          </a:p>
        </p:txBody>
      </p:sp>
      <p:sp>
        <p:nvSpPr>
          <p:cNvPr id="5" name="Footer Placeholder 4">
            <a:extLst>
              <a:ext uri="{FF2B5EF4-FFF2-40B4-BE49-F238E27FC236}">
                <a16:creationId xmlns:a16="http://schemas.microsoft.com/office/drawing/2014/main" id="{037C5B6C-D7C8-30AE-AD83-AAAD89351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72A98CD-8F31-72E1-544B-6A716DEFA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33F0D-008D-4C64-A8B6-546F567E1FB8}" type="slidenum">
              <a:rPr lang="en-CA" smtClean="0"/>
              <a:t>‹#›</a:t>
            </a:fld>
            <a:endParaRPr lang="en-CA"/>
          </a:p>
        </p:txBody>
      </p:sp>
    </p:spTree>
    <p:extLst>
      <p:ext uri="{BB962C8B-B14F-4D97-AF65-F5344CB8AC3E}">
        <p14:creationId xmlns:p14="http://schemas.microsoft.com/office/powerpoint/2010/main" val="3803683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78A65E-8D63-4ED0-963E-31F34EDF25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23024A5-0CAF-4ECF-802D-7B5339507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34D62E-8E23-4514-81C3-BEF5D786D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287A8-E2B2-42BA-922A-F0516C4934B8}" type="datetimeFigureOut">
              <a:rPr lang="en-CA" smtClean="0"/>
              <a:t>2023-01-30</a:t>
            </a:fld>
            <a:endParaRPr lang="en-CA"/>
          </a:p>
        </p:txBody>
      </p:sp>
      <p:sp>
        <p:nvSpPr>
          <p:cNvPr id="5" name="Footer Placeholder 4">
            <a:extLst>
              <a:ext uri="{FF2B5EF4-FFF2-40B4-BE49-F238E27FC236}">
                <a16:creationId xmlns:a16="http://schemas.microsoft.com/office/drawing/2014/main" id="{09CF78A2-9C35-49F5-ACA8-5388D60D2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C44B448-2E0C-4D1F-A242-7488813A54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3D848-3D3F-4FE4-9522-E5BC1388B065}" type="slidenum">
              <a:rPr lang="en-CA" smtClean="0"/>
              <a:t>‹#›</a:t>
            </a:fld>
            <a:endParaRPr lang="en-CA"/>
          </a:p>
        </p:txBody>
      </p:sp>
    </p:spTree>
    <p:extLst>
      <p:ext uri="{BB962C8B-B14F-4D97-AF65-F5344CB8AC3E}">
        <p14:creationId xmlns:p14="http://schemas.microsoft.com/office/powerpoint/2010/main" val="1724564840"/>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www.bing.com/videos/search?q=guy+felicella&amp;&amp;view=detail&amp;mid=2C236C10D0CF895F850C2C236C10D0CF895F850C&amp;&amp;FORM=VRDGAR&amp;ru=%2Fvideos%2Fsearch%3Fq%3Dguy%2520felicella%26FORM%3DVDVVXX" TargetMode="External"/><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2E4E71-3EE1-44FC-ACE3-D031AE685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0733A20-F7B4-4AAA-9098-20EE6DF481E8}"/>
              </a:ext>
            </a:extLst>
          </p:cNvPr>
          <p:cNvSpPr txBox="1"/>
          <p:nvPr/>
        </p:nvSpPr>
        <p:spPr>
          <a:xfrm>
            <a:off x="1181100" y="4781550"/>
            <a:ext cx="4914900" cy="1754326"/>
          </a:xfrm>
          <a:prstGeom prst="rect">
            <a:avLst/>
          </a:prstGeom>
          <a:noFill/>
        </p:spPr>
        <p:txBody>
          <a:bodyPr wrap="square" rtlCol="0">
            <a:spAutoFit/>
          </a:bodyPr>
          <a:lstStyle/>
          <a:p>
            <a:r>
              <a:rPr lang="en-CA" sz="3600" dirty="0">
                <a:latin typeface="Aharoni" panose="02010803020104030203" pitchFamily="2" charset="-79"/>
                <a:cs typeface="Aharoni" panose="02010803020104030203" pitchFamily="2" charset="-79"/>
              </a:rPr>
              <a:t>STRATHCONA COMMUNITY HEALTH HUB</a:t>
            </a:r>
          </a:p>
        </p:txBody>
      </p:sp>
    </p:spTree>
    <p:extLst>
      <p:ext uri="{BB962C8B-B14F-4D97-AF65-F5344CB8AC3E}">
        <p14:creationId xmlns:p14="http://schemas.microsoft.com/office/powerpoint/2010/main" val="363633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ACBDD-1F9C-33C7-D86E-E958150A86F4}"/>
              </a:ext>
            </a:extLst>
          </p:cNvPr>
          <p:cNvSpPr>
            <a:spLocks noGrp="1"/>
          </p:cNvSpPr>
          <p:nvPr>
            <p:ph type="title"/>
          </p:nvPr>
        </p:nvSpPr>
        <p:spPr>
          <a:xfrm>
            <a:off x="851183" y="1143000"/>
            <a:ext cx="4070674" cy="2286000"/>
          </a:xfrm>
        </p:spPr>
        <p:txBody>
          <a:bodyPr vert="horz" lIns="91440" tIns="45720" rIns="91440" bIns="45720" rtlCol="0" anchor="b">
            <a:normAutofit/>
          </a:bodyPr>
          <a:lstStyle/>
          <a:p>
            <a:r>
              <a:rPr lang="en-US" sz="4000" b="1" dirty="0">
                <a:latin typeface="Arial" panose="020B0604020202020204" pitchFamily="34" charset="0"/>
                <a:cs typeface="Arial" panose="020B0604020202020204" pitchFamily="34" charset="0"/>
              </a:rPr>
              <a:t>George Spady Medical Detox  Pathway</a:t>
            </a:r>
          </a:p>
        </p:txBody>
      </p:sp>
      <p:sp>
        <p:nvSpPr>
          <p:cNvPr id="33" name="Rectangle 32">
            <a:extLst>
              <a:ext uri="{FF2B5EF4-FFF2-40B4-BE49-F238E27FC236}">
                <a16:creationId xmlns:a16="http://schemas.microsoft.com/office/drawing/2014/main" id="{CB8B9C25-D80D-48EC-B83A-231219A80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82975"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Picture 7" descr="Diagram&#10;&#10;Description automatically generated">
            <a:extLst>
              <a:ext uri="{FF2B5EF4-FFF2-40B4-BE49-F238E27FC236}">
                <a16:creationId xmlns:a16="http://schemas.microsoft.com/office/drawing/2014/main" id="{9DE8C951-ABE8-D43C-826C-A7AE51B46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858" y="564543"/>
            <a:ext cx="6780100" cy="3315694"/>
          </a:xfrm>
          <a:prstGeom prst="rect">
            <a:avLst/>
          </a:prstGeom>
        </p:spPr>
      </p:pic>
      <p:sp>
        <p:nvSpPr>
          <p:cNvPr id="35" name="Rectangle 34">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897" y="4177748"/>
            <a:ext cx="482440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close up of a logo&#10;&#10;Description generated with high confidence">
            <a:extLst>
              <a:ext uri="{FF2B5EF4-FFF2-40B4-BE49-F238E27FC236}">
                <a16:creationId xmlns:a16="http://schemas.microsoft.com/office/drawing/2014/main" id="{73BBF23D-082D-8B0E-0B2C-EF068580C03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38750" t="46806"/>
          <a:stretch/>
        </p:blipFill>
        <p:spPr>
          <a:xfrm>
            <a:off x="6260956" y="3765102"/>
            <a:ext cx="5441001" cy="2658017"/>
          </a:xfrm>
          <a:prstGeom prst="rect">
            <a:avLst/>
          </a:prstGeom>
        </p:spPr>
      </p:pic>
    </p:spTree>
    <p:extLst>
      <p:ext uri="{BB962C8B-B14F-4D97-AF65-F5344CB8AC3E}">
        <p14:creationId xmlns:p14="http://schemas.microsoft.com/office/powerpoint/2010/main" val="314961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73414-2F96-F55C-980F-79E8214C1B8C}"/>
              </a:ext>
            </a:extLst>
          </p:cNvPr>
          <p:cNvSpPr txBox="1"/>
          <p:nvPr/>
        </p:nvSpPr>
        <p:spPr>
          <a:xfrm>
            <a:off x="477088" y="4685253"/>
            <a:ext cx="6097384" cy="646331"/>
          </a:xfrm>
          <a:prstGeom prst="rect">
            <a:avLst/>
          </a:prstGeom>
          <a:noFill/>
        </p:spPr>
        <p:txBody>
          <a:bodyPr wrap="square">
            <a:spAutoFit/>
          </a:bodyPr>
          <a:lstStyle/>
          <a:p>
            <a:r>
              <a:rPr lang="en-US" dirty="0">
                <a:hlinkClick r:id="rId3"/>
              </a:rPr>
              <a:t>Courage To Come Back 2021 - Guy </a:t>
            </a:r>
            <a:r>
              <a:rPr lang="en-US" dirty="0" err="1">
                <a:hlinkClick r:id="rId3"/>
              </a:rPr>
              <a:t>Felicella</a:t>
            </a:r>
            <a:r>
              <a:rPr lang="en-US" dirty="0">
                <a:hlinkClick r:id="rId3"/>
              </a:rPr>
              <a:t> - Addiction Recipient - Bing video</a:t>
            </a:r>
            <a:endParaRPr lang="en-CA" dirty="0"/>
          </a:p>
        </p:txBody>
      </p:sp>
      <p:pic>
        <p:nvPicPr>
          <p:cNvPr id="3074" name="Picture 2">
            <a:extLst>
              <a:ext uri="{FF2B5EF4-FFF2-40B4-BE49-F238E27FC236}">
                <a16:creationId xmlns:a16="http://schemas.microsoft.com/office/drawing/2014/main" id="{B2990FDF-CD5C-7E83-BE3C-B98B21D15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88" y="274320"/>
            <a:ext cx="2124795" cy="325858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descr="A close up of a logo&#10;&#10;Description generated with high confidence">
            <a:extLst>
              <a:ext uri="{FF2B5EF4-FFF2-40B4-BE49-F238E27FC236}">
                <a16:creationId xmlns:a16="http://schemas.microsoft.com/office/drawing/2014/main" id="{CD0DBE58-918D-9B3B-B8AF-C31B5431995E}"/>
              </a:ext>
            </a:extLst>
          </p:cNvPr>
          <p:cNvPicPr>
            <a:picLocks noChangeAspect="1"/>
          </p:cNvPicPr>
          <p:nvPr/>
        </p:nvPicPr>
        <p:blipFill rotWithShape="1">
          <a:blip r:embed="rId5">
            <a:extLst>
              <a:ext uri="{28A0092B-C50C-407E-A947-70E740481C1C}">
                <a14:useLocalDpi xmlns:a14="http://schemas.microsoft.com/office/drawing/2010/main" val="0"/>
              </a:ext>
            </a:extLst>
          </a:blip>
          <a:srcRect l="38750" t="46806"/>
          <a:stretch/>
        </p:blipFill>
        <p:spPr>
          <a:xfrm>
            <a:off x="5765800" y="4210685"/>
            <a:ext cx="6426200" cy="2647315"/>
          </a:xfrm>
          <a:prstGeom prst="rect">
            <a:avLst/>
          </a:prstGeom>
        </p:spPr>
      </p:pic>
      <p:graphicFrame>
        <p:nvGraphicFramePr>
          <p:cNvPr id="3076" name="TextBox 4">
            <a:extLst>
              <a:ext uri="{FF2B5EF4-FFF2-40B4-BE49-F238E27FC236}">
                <a16:creationId xmlns:a16="http://schemas.microsoft.com/office/drawing/2014/main" id="{40BA5BD6-27DB-9D38-9DE7-EE9A55D31EF4}"/>
              </a:ext>
            </a:extLst>
          </p:cNvPr>
          <p:cNvGraphicFramePr/>
          <p:nvPr/>
        </p:nvGraphicFramePr>
        <p:xfrm>
          <a:off x="3047307" y="562416"/>
          <a:ext cx="8532321" cy="34778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4751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lose up of a logo&#10;&#10;Description generated with high confidence">
            <a:extLst>
              <a:ext uri="{FF2B5EF4-FFF2-40B4-BE49-F238E27FC236}">
                <a16:creationId xmlns:a16="http://schemas.microsoft.com/office/drawing/2014/main" id="{304019CA-35A0-4FC6-4BE3-9A5EC623740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4416" y="-399511"/>
            <a:ext cx="12191981" cy="6857990"/>
          </a:xfrm>
          <a:prstGeom prst="rect">
            <a:avLst/>
          </a:prstGeom>
        </p:spPr>
      </p:pic>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737B1C-DE75-CCD5-6D67-AF47F9AB83DB}"/>
              </a:ext>
            </a:extLst>
          </p:cNvPr>
          <p:cNvSpPr>
            <a:spLocks noGrp="1"/>
          </p:cNvSpPr>
          <p:nvPr>
            <p:ph type="title"/>
          </p:nvPr>
        </p:nvSpPr>
        <p:spPr>
          <a:xfrm>
            <a:off x="643467" y="321734"/>
            <a:ext cx="6891186" cy="1135737"/>
          </a:xfrm>
        </p:spPr>
        <p:txBody>
          <a:bodyPr>
            <a:normAutofit/>
          </a:bodyPr>
          <a:lstStyle/>
          <a:p>
            <a:r>
              <a:rPr lang="en-US" sz="3600"/>
              <a:t>Who is here to answer questions;</a:t>
            </a:r>
            <a:endParaRPr lang="en-CA" sz="3600"/>
          </a:p>
        </p:txBody>
      </p:sp>
      <p:sp>
        <p:nvSpPr>
          <p:cNvPr id="3" name="Content Placeholder 2">
            <a:extLst>
              <a:ext uri="{FF2B5EF4-FFF2-40B4-BE49-F238E27FC236}">
                <a16:creationId xmlns:a16="http://schemas.microsoft.com/office/drawing/2014/main" id="{DC2CAC04-95ED-8624-6DFA-041D71EEE257}"/>
              </a:ext>
            </a:extLst>
          </p:cNvPr>
          <p:cNvSpPr>
            <a:spLocks noGrp="1"/>
          </p:cNvSpPr>
          <p:nvPr>
            <p:ph idx="1"/>
          </p:nvPr>
        </p:nvSpPr>
        <p:spPr>
          <a:xfrm>
            <a:off x="643467" y="1782981"/>
            <a:ext cx="6891187" cy="4393982"/>
          </a:xfrm>
        </p:spPr>
        <p:txBody>
          <a:bodyPr>
            <a:normAutofit/>
          </a:bodyPr>
          <a:lstStyle/>
          <a:p>
            <a:r>
              <a:rPr lang="en-US" sz="2000" dirty="0"/>
              <a:t>BSCS – Good Neighbour Commitment</a:t>
            </a:r>
          </a:p>
          <a:p>
            <a:r>
              <a:rPr lang="en-US" sz="2000" dirty="0"/>
              <a:t>BSCS – Operations</a:t>
            </a:r>
          </a:p>
          <a:p>
            <a:r>
              <a:rPr lang="en-US" sz="2000" dirty="0"/>
              <a:t>BSCS – Services</a:t>
            </a:r>
          </a:p>
          <a:p>
            <a:r>
              <a:rPr lang="en-US" sz="2000" dirty="0"/>
              <a:t>Alberta Health – Licensing</a:t>
            </a:r>
          </a:p>
          <a:p>
            <a:r>
              <a:rPr lang="en-US" sz="2000" dirty="0"/>
              <a:t>Alberta Health Services – Accountability and reporting</a:t>
            </a:r>
          </a:p>
          <a:p>
            <a:r>
              <a:rPr lang="en-US" sz="2000" dirty="0"/>
              <a:t>Mom Stop the Harm – Lived Experience</a:t>
            </a:r>
          </a:p>
          <a:p>
            <a:r>
              <a:rPr lang="en-US" sz="2000" dirty="0"/>
              <a:t>EPS – Public Safety and Partnership</a:t>
            </a:r>
          </a:p>
          <a:p>
            <a:r>
              <a:rPr lang="en-US" sz="2000" dirty="0"/>
              <a:t>EDFRS – Calls for service in the area related to opioid poisoning </a:t>
            </a:r>
            <a:endParaRPr lang="en-CA" sz="2000" dirty="0"/>
          </a:p>
        </p:txBody>
      </p:sp>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36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D095F-0B30-59FA-3A9F-2B3E329497B1}"/>
              </a:ext>
            </a:extLst>
          </p:cNvPr>
          <p:cNvSpPr>
            <a:spLocks noGrp="1"/>
          </p:cNvSpPr>
          <p:nvPr>
            <p:ph type="ctrTitle"/>
          </p:nvPr>
        </p:nvSpPr>
        <p:spPr>
          <a:xfrm>
            <a:off x="633593" y="4678198"/>
            <a:ext cx="3334108" cy="1531770"/>
          </a:xfrm>
        </p:spPr>
        <p:txBody>
          <a:bodyPr vert="horz" lIns="91440" tIns="45720" rIns="91440" bIns="45720" rtlCol="0" anchor="t">
            <a:normAutofit fontScale="90000"/>
          </a:bodyPr>
          <a:lstStyle/>
          <a:p>
            <a:pPr algn="l"/>
            <a:r>
              <a:rPr lang="en-US" sz="5400" b="1" kern="1200" dirty="0">
                <a:latin typeface="+mj-lt"/>
                <a:ea typeface="+mj-ea"/>
                <a:cs typeface="+mj-cs"/>
              </a:rPr>
              <a:t>Tonight, we will…</a:t>
            </a:r>
          </a:p>
        </p:txBody>
      </p:sp>
      <p:sp>
        <p:nvSpPr>
          <p:cNvPr id="3" name="Subtitle 2">
            <a:extLst>
              <a:ext uri="{FF2B5EF4-FFF2-40B4-BE49-F238E27FC236}">
                <a16:creationId xmlns:a16="http://schemas.microsoft.com/office/drawing/2014/main" id="{D277E9ED-CC53-074B-F231-A1B47C8E751C}"/>
              </a:ext>
            </a:extLst>
          </p:cNvPr>
          <p:cNvSpPr>
            <a:spLocks noGrp="1"/>
          </p:cNvSpPr>
          <p:nvPr>
            <p:ph type="subTitle" idx="1"/>
          </p:nvPr>
        </p:nvSpPr>
        <p:spPr>
          <a:xfrm>
            <a:off x="1113809" y="953037"/>
            <a:ext cx="4036333" cy="2887443"/>
          </a:xfrm>
        </p:spPr>
        <p:txBody>
          <a:bodyPr vert="horz" lIns="91440" tIns="45720" rIns="91440" bIns="45720" rtlCol="0" anchor="b">
            <a:normAutofit/>
          </a:bodyPr>
          <a:lstStyle/>
          <a:p>
            <a:pPr marL="342900" indent="-228600" algn="l">
              <a:buFont typeface="Arial" panose="020B0604020202020204" pitchFamily="34" charset="0"/>
              <a:buChar char="•"/>
            </a:pPr>
            <a:r>
              <a:rPr lang="en-US" sz="1800" dirty="0"/>
              <a:t>Have good conversations.</a:t>
            </a:r>
          </a:p>
          <a:p>
            <a:pPr marL="342900" indent="-228600" algn="l">
              <a:buFont typeface="Arial" panose="020B0604020202020204" pitchFamily="34" charset="0"/>
              <a:buChar char="•"/>
            </a:pPr>
            <a:r>
              <a:rPr lang="en-US" sz="1800" dirty="0"/>
              <a:t>Answer questions you may have to the best of our ability.</a:t>
            </a:r>
          </a:p>
          <a:p>
            <a:pPr marL="342900" indent="-228600" algn="l">
              <a:buFont typeface="Arial" panose="020B0604020202020204" pitchFamily="34" charset="0"/>
              <a:buChar char="•"/>
            </a:pPr>
            <a:r>
              <a:rPr lang="en-US" sz="1800" dirty="0"/>
              <a:t>Address identified gaps in the GNC from our last conversation.</a:t>
            </a:r>
          </a:p>
          <a:p>
            <a:pPr marL="342900" indent="-228600" algn="l">
              <a:buFont typeface="Arial" panose="020B0604020202020204" pitchFamily="34" charset="0"/>
              <a:buChar char="•"/>
            </a:pPr>
            <a:r>
              <a:rPr lang="en-US" sz="1800" dirty="0"/>
              <a:t>Provide an update on our GNC.</a:t>
            </a:r>
          </a:p>
          <a:p>
            <a:pPr marL="342900" indent="-228600" algn="l">
              <a:buFont typeface="Arial" panose="020B0604020202020204" pitchFamily="34" charset="0"/>
              <a:buChar char="•"/>
            </a:pPr>
            <a:r>
              <a:rPr lang="en-US" sz="1800" dirty="0"/>
              <a:t>Take away feedback to refine the GNC.</a:t>
            </a:r>
          </a:p>
          <a:p>
            <a:pPr indent="-228600" algn="l">
              <a:buFont typeface="Arial" panose="020B0604020202020204" pitchFamily="34" charset="0"/>
              <a:buChar char="•"/>
            </a:pPr>
            <a:endParaRPr lang="en-US" sz="1100" dirty="0"/>
          </a:p>
        </p:txBody>
      </p:sp>
      <p:grpSp>
        <p:nvGrpSpPr>
          <p:cNvPr id="39" name="Group 3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40" name="Rectangle 3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generated with high confidence">
            <a:extLst>
              <a:ext uri="{FF2B5EF4-FFF2-40B4-BE49-F238E27FC236}">
                <a16:creationId xmlns:a16="http://schemas.microsoft.com/office/drawing/2014/main" id="{18CA4787-CA29-0A6F-CF0C-46F2B274FE81}"/>
              </a:ext>
            </a:extLst>
          </p:cNvPr>
          <p:cNvPicPr>
            <a:picLocks noChangeAspect="1"/>
          </p:cNvPicPr>
          <p:nvPr/>
        </p:nvPicPr>
        <p:blipFill rotWithShape="1">
          <a:blip r:embed="rId3">
            <a:extLst>
              <a:ext uri="{28A0092B-C50C-407E-A947-70E740481C1C}">
                <a14:useLocalDpi xmlns:a14="http://schemas.microsoft.com/office/drawing/2010/main" val="0"/>
              </a:ext>
            </a:extLst>
          </a:blip>
          <a:srcRect l="38750" t="46806"/>
          <a:stretch/>
        </p:blipFill>
        <p:spPr>
          <a:xfrm>
            <a:off x="5922492" y="2047410"/>
            <a:ext cx="5536001" cy="2704426"/>
          </a:xfrm>
          <a:prstGeom prst="rect">
            <a:avLst/>
          </a:prstGeom>
        </p:spPr>
      </p:pic>
    </p:spTree>
    <p:extLst>
      <p:ext uri="{BB962C8B-B14F-4D97-AF65-F5344CB8AC3E}">
        <p14:creationId xmlns:p14="http://schemas.microsoft.com/office/powerpoint/2010/main" val="381403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515FC8-7DE9-4513-8CC1-5A4417C2A8E6}"/>
              </a:ext>
            </a:extLst>
          </p:cNvPr>
          <p:cNvSpPr>
            <a:spLocks noGrp="1"/>
          </p:cNvSpPr>
          <p:nvPr>
            <p:ph type="title"/>
          </p:nvPr>
        </p:nvSpPr>
        <p:spPr>
          <a:xfrm>
            <a:off x="643467" y="321734"/>
            <a:ext cx="10905066" cy="1135737"/>
          </a:xfrm>
        </p:spPr>
        <p:txBody>
          <a:bodyPr>
            <a:normAutofit/>
          </a:bodyPr>
          <a:lstStyle/>
          <a:p>
            <a:r>
              <a:rPr lang="en-US" sz="3600" b="1">
                <a:latin typeface="Arial" panose="020B0604020202020204" pitchFamily="34" charset="0"/>
                <a:cs typeface="Arial" panose="020B0604020202020204" pitchFamily="34" charset="0"/>
              </a:rPr>
              <a:t>What the GoA has Committed </a:t>
            </a:r>
            <a:endParaRPr lang="en-CA" sz="3600" b="1">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3AC597FA-1A61-649B-E58B-FC15BA71A89F}"/>
              </a:ext>
            </a:extLst>
          </p:cNvPr>
          <p:cNvSpPr>
            <a:spLocks noGrp="1"/>
          </p:cNvSpPr>
          <p:nvPr>
            <p:ph idx="1"/>
          </p:nvPr>
        </p:nvSpPr>
        <p:spPr>
          <a:xfrm>
            <a:off x="643469" y="1782981"/>
            <a:ext cx="4671296" cy="4393982"/>
          </a:xfrm>
        </p:spPr>
        <p:txBody>
          <a:bodyPr>
            <a:normAutofit/>
          </a:bodyPr>
          <a:lstStyle/>
          <a:p>
            <a:r>
              <a:rPr lang="en-US" sz="1600" dirty="0">
                <a:latin typeface="Arial" panose="020B0604020202020204" pitchFamily="34" charset="0"/>
                <a:cs typeface="Arial" panose="020B0604020202020204" pitchFamily="34" charset="0"/>
              </a:rPr>
              <a:t>More than $124 million over two years towards Alberta’s recovery-oriented system of care</a:t>
            </a:r>
          </a:p>
          <a:p>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Hybrid health and police hubs – $28 million in capital and operating funding over two years, starting this year</a:t>
            </a:r>
          </a:p>
          <a:p>
            <a:pP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Medical detox – $11 million in capital and operating funding</a:t>
            </a:r>
          </a:p>
          <a:p>
            <a:pPr marL="0" indent="0">
              <a:buNone/>
            </a:pPr>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Harm reduction and recovery outreach teams – $8 million in operating funding over two years.</a:t>
            </a:r>
            <a:endParaRPr lang="en-CA" sz="1600" dirty="0"/>
          </a:p>
        </p:txBody>
      </p:sp>
      <p:grpSp>
        <p:nvGrpSpPr>
          <p:cNvPr id="16"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close up of a logo&#10;&#10;Description generated with high confidence">
            <a:extLst>
              <a:ext uri="{FF2B5EF4-FFF2-40B4-BE49-F238E27FC236}">
                <a16:creationId xmlns:a16="http://schemas.microsoft.com/office/drawing/2014/main" id="{81DBAD1E-B95F-4D6F-A3C1-301363227EA3}"/>
              </a:ext>
            </a:extLst>
          </p:cNvPr>
          <p:cNvPicPr>
            <a:picLocks noChangeAspect="1"/>
          </p:cNvPicPr>
          <p:nvPr/>
        </p:nvPicPr>
        <p:blipFill rotWithShape="1">
          <a:blip r:embed="rId3">
            <a:extLst>
              <a:ext uri="{28A0092B-C50C-407E-A947-70E740481C1C}">
                <a14:useLocalDpi xmlns:a14="http://schemas.microsoft.com/office/drawing/2010/main" val="0"/>
              </a:ext>
            </a:extLst>
          </a:blip>
          <a:srcRect l="38750" t="46806"/>
          <a:stretch/>
        </p:blipFill>
        <p:spPr>
          <a:xfrm>
            <a:off x="5314766" y="3429000"/>
            <a:ext cx="6253212" cy="3054795"/>
          </a:xfrm>
          <a:prstGeom prst="rect">
            <a:avLst/>
          </a:prstGeom>
        </p:spPr>
      </p:pic>
      <p:grpSp>
        <p:nvGrpSpPr>
          <p:cNvPr id="20" name="Group 1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1" name="Rectangle 2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761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515FC8-7DE9-4513-8CC1-5A4417C2A8E6}"/>
              </a:ext>
            </a:extLst>
          </p:cNvPr>
          <p:cNvSpPr>
            <a:spLocks noGrp="1"/>
          </p:cNvSpPr>
          <p:nvPr>
            <p:ph type="title"/>
          </p:nvPr>
        </p:nvSpPr>
        <p:spPr>
          <a:xfrm>
            <a:off x="643467" y="321734"/>
            <a:ext cx="4970877" cy="1135737"/>
          </a:xfrm>
        </p:spPr>
        <p:txBody>
          <a:bodyPr>
            <a:normAutofit/>
          </a:bodyPr>
          <a:lstStyle/>
          <a:p>
            <a:r>
              <a:rPr lang="en-US" sz="2500" b="1" i="0">
                <a:effectLst/>
                <a:latin typeface="Arial" panose="020B0604020202020204" pitchFamily="34" charset="0"/>
                <a:cs typeface="Arial" panose="020B0604020202020204" pitchFamily="34" charset="0"/>
              </a:rPr>
              <a:t>Edmonton Public Safety and Community Response Task Force.</a:t>
            </a:r>
            <a:endParaRPr lang="en-CA" sz="2500"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C0E8AF-B56E-4502-AF44-E66EE3B7DB31}"/>
              </a:ext>
            </a:extLst>
          </p:cNvPr>
          <p:cNvSpPr>
            <a:spLocks noGrp="1"/>
          </p:cNvSpPr>
          <p:nvPr>
            <p:ph idx="1"/>
          </p:nvPr>
        </p:nvSpPr>
        <p:spPr>
          <a:xfrm>
            <a:off x="643468" y="1782981"/>
            <a:ext cx="5987920" cy="4393982"/>
          </a:xfrm>
        </p:spPr>
        <p:txBody>
          <a:bodyPr>
            <a:normAutofit fontScale="55000" lnSpcReduction="20000"/>
          </a:bodyPr>
          <a:lstStyle/>
          <a:p>
            <a:pPr marL="0" indent="0">
              <a:lnSpc>
                <a:spcPct val="160000"/>
              </a:lnSpc>
              <a:buNone/>
            </a:pPr>
            <a:r>
              <a:rPr lang="en-US" sz="2500" dirty="0">
                <a:latin typeface="Arial" panose="020B0604020202020204" pitchFamily="34" charset="0"/>
                <a:cs typeface="Arial" panose="020B0604020202020204" pitchFamily="34" charset="0"/>
              </a:rPr>
              <a:t>The initiatives the task force is responsible for implementing will help provide more life-saving services to </a:t>
            </a:r>
            <a:r>
              <a:rPr lang="en-US" sz="2500" dirty="0" err="1">
                <a:latin typeface="Arial" panose="020B0604020202020204" pitchFamily="34" charset="0"/>
                <a:cs typeface="Arial" panose="020B0604020202020204" pitchFamily="34" charset="0"/>
              </a:rPr>
              <a:t>Edmontonians</a:t>
            </a:r>
            <a:r>
              <a:rPr lang="en-US" sz="2500" dirty="0">
                <a:latin typeface="Arial" panose="020B0604020202020204" pitchFamily="34" charset="0"/>
                <a:cs typeface="Arial" panose="020B0604020202020204" pitchFamily="34" charset="0"/>
              </a:rPr>
              <a:t> struggling with addiction and homelessness while enhancing public safety within the city. This work will include:</a:t>
            </a:r>
          </a:p>
          <a:p>
            <a:pPr>
              <a:lnSpc>
                <a:spcPct val="160000"/>
              </a:lnSpc>
            </a:pPr>
            <a:r>
              <a:rPr lang="en-US" sz="2500" dirty="0">
                <a:latin typeface="Arial" panose="020B0604020202020204" pitchFamily="34" charset="0"/>
                <a:cs typeface="Arial" panose="020B0604020202020204" pitchFamily="34" charset="0"/>
              </a:rPr>
              <a:t>further increasing addiction treatment capacity in Edmonton</a:t>
            </a:r>
          </a:p>
          <a:p>
            <a:pPr>
              <a:lnSpc>
                <a:spcPct val="160000"/>
              </a:lnSpc>
            </a:pPr>
            <a:r>
              <a:rPr lang="en-US" sz="2500" dirty="0">
                <a:latin typeface="Arial" panose="020B0604020202020204" pitchFamily="34" charset="0"/>
                <a:cs typeface="Arial" panose="020B0604020202020204" pitchFamily="34" charset="0"/>
              </a:rPr>
              <a:t>providing addiction and mental health treatment programs in correctional </a:t>
            </a:r>
            <a:r>
              <a:rPr lang="en-US" sz="2500" dirty="0" err="1">
                <a:latin typeface="Arial" panose="020B0604020202020204" pitchFamily="34" charset="0"/>
                <a:cs typeface="Arial" panose="020B0604020202020204" pitchFamily="34" charset="0"/>
              </a:rPr>
              <a:t>centres</a:t>
            </a:r>
            <a:endParaRPr lang="en-US" sz="2500" dirty="0">
              <a:latin typeface="Arial" panose="020B0604020202020204" pitchFamily="34" charset="0"/>
              <a:cs typeface="Arial" panose="020B0604020202020204" pitchFamily="34" charset="0"/>
            </a:endParaRPr>
          </a:p>
          <a:p>
            <a:pPr>
              <a:lnSpc>
                <a:spcPct val="160000"/>
              </a:lnSpc>
            </a:pPr>
            <a:r>
              <a:rPr lang="en-US" sz="2500" dirty="0">
                <a:latin typeface="Arial" panose="020B0604020202020204" pitchFamily="34" charset="0"/>
                <a:cs typeface="Arial" panose="020B0604020202020204" pitchFamily="34" charset="0"/>
              </a:rPr>
              <a:t>creating a hybrid health and police hub</a:t>
            </a:r>
          </a:p>
          <a:p>
            <a:pPr>
              <a:lnSpc>
                <a:spcPct val="160000"/>
              </a:lnSpc>
            </a:pPr>
            <a:r>
              <a:rPr lang="en-US" sz="2500" dirty="0">
                <a:latin typeface="Arial" panose="020B0604020202020204" pitchFamily="34" charset="0"/>
                <a:cs typeface="Arial" panose="020B0604020202020204" pitchFamily="34" charset="0"/>
              </a:rPr>
              <a:t>expanding medical detox services</a:t>
            </a:r>
          </a:p>
          <a:p>
            <a:pPr>
              <a:lnSpc>
                <a:spcPct val="160000"/>
              </a:lnSpc>
            </a:pPr>
            <a:r>
              <a:rPr lang="en-US" sz="2500" dirty="0">
                <a:latin typeface="Arial" panose="020B0604020202020204" pitchFamily="34" charset="0"/>
                <a:cs typeface="Arial" panose="020B0604020202020204" pitchFamily="34" charset="0"/>
              </a:rPr>
              <a:t>building harm reduction and recovery outreach teams</a:t>
            </a:r>
          </a:p>
          <a:p>
            <a:pPr>
              <a:lnSpc>
                <a:spcPct val="160000"/>
              </a:lnSpc>
            </a:pPr>
            <a:r>
              <a:rPr lang="en-US" sz="2500" dirty="0">
                <a:latin typeface="Arial" panose="020B0604020202020204" pitchFamily="34" charset="0"/>
                <a:cs typeface="Arial" panose="020B0604020202020204" pitchFamily="34" charset="0"/>
              </a:rPr>
              <a:t>expanding access to emergency shelter space</a:t>
            </a:r>
          </a:p>
          <a:p>
            <a:pPr marL="0" indent="0">
              <a:buNone/>
            </a:pPr>
            <a:endParaRPr lang="en-US" sz="1700"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generated with high confidence">
            <a:extLst>
              <a:ext uri="{FF2B5EF4-FFF2-40B4-BE49-F238E27FC236}">
                <a16:creationId xmlns:a16="http://schemas.microsoft.com/office/drawing/2014/main" id="{81DBAD1E-B95F-4D6F-A3C1-301363227EA3}"/>
              </a:ext>
            </a:extLst>
          </p:cNvPr>
          <p:cNvPicPr>
            <a:picLocks noChangeAspect="1"/>
          </p:cNvPicPr>
          <p:nvPr/>
        </p:nvPicPr>
        <p:blipFill rotWithShape="1">
          <a:blip r:embed="rId3">
            <a:extLst>
              <a:ext uri="{28A0092B-C50C-407E-A947-70E740481C1C}">
                <a14:useLocalDpi xmlns:a14="http://schemas.microsoft.com/office/drawing/2010/main" val="0"/>
              </a:ext>
            </a:extLst>
          </a:blip>
          <a:srcRect l="38750" t="46806"/>
          <a:stretch/>
        </p:blipFill>
        <p:spPr>
          <a:xfrm>
            <a:off x="6257812" y="3870083"/>
            <a:ext cx="5290720" cy="2584602"/>
          </a:xfrm>
          <a:prstGeom prst="rect">
            <a:avLst/>
          </a:prstGeom>
        </p:spPr>
      </p:pic>
      <p:grpSp>
        <p:nvGrpSpPr>
          <p:cNvPr id="18" name="Group 17">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9" name="Isosceles Triangle 18">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791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515FC8-7DE9-4513-8CC1-5A4417C2A8E6}"/>
              </a:ext>
            </a:extLst>
          </p:cNvPr>
          <p:cNvSpPr>
            <a:spLocks noGrp="1"/>
          </p:cNvSpPr>
          <p:nvPr>
            <p:ph type="title"/>
          </p:nvPr>
        </p:nvSpPr>
        <p:spPr>
          <a:xfrm>
            <a:off x="643467" y="321734"/>
            <a:ext cx="10905066" cy="1135737"/>
          </a:xfrm>
        </p:spPr>
        <p:txBody>
          <a:bodyPr>
            <a:normAutofit/>
          </a:bodyPr>
          <a:lstStyle/>
          <a:p>
            <a:r>
              <a:rPr lang="en-US" sz="3200" b="1" dirty="0">
                <a:latin typeface="Arial" panose="020B0604020202020204" pitchFamily="34" charset="0"/>
                <a:cs typeface="Arial" panose="020B0604020202020204" pitchFamily="34" charset="0"/>
              </a:rPr>
              <a:t>OPS Application Process</a:t>
            </a:r>
            <a:endParaRPr lang="en-CA"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C0E8AF-B56E-4502-AF44-E66EE3B7DB31}"/>
              </a:ext>
            </a:extLst>
          </p:cNvPr>
          <p:cNvSpPr>
            <a:spLocks noGrp="1"/>
          </p:cNvSpPr>
          <p:nvPr>
            <p:ph idx="1"/>
          </p:nvPr>
        </p:nvSpPr>
        <p:spPr>
          <a:xfrm>
            <a:off x="564472" y="1345815"/>
            <a:ext cx="6891188" cy="4393982"/>
          </a:xfrm>
        </p:spPr>
        <p:txBody>
          <a:bodyPr>
            <a:normAutofit fontScale="85000" lnSpcReduction="20000"/>
          </a:bodyPr>
          <a:lstStyle/>
          <a:p>
            <a:pPr marL="0" indent="0">
              <a:lnSpc>
                <a:spcPct val="120000"/>
              </a:lnSpc>
              <a:buNone/>
            </a:pPr>
            <a:r>
              <a:rPr lang="en-US" sz="1800" dirty="0">
                <a:latin typeface="Arial" panose="020B0604020202020204" pitchFamily="34" charset="0"/>
                <a:cs typeface="Arial" panose="020B0604020202020204" pitchFamily="34" charset="0"/>
              </a:rPr>
              <a:t>Each site is considered on a case-by-case basis, on its own merits. The </a:t>
            </a:r>
            <a:r>
              <a:rPr lang="en-US" sz="1800" dirty="0" err="1">
                <a:latin typeface="Arial" panose="020B0604020202020204" pitchFamily="34" charset="0"/>
                <a:cs typeface="Arial" panose="020B0604020202020204" pitchFamily="34" charset="0"/>
              </a:rPr>
              <a:t>GoA</a:t>
            </a:r>
            <a:r>
              <a:rPr lang="en-US" sz="1800" dirty="0">
                <a:latin typeface="Arial" panose="020B0604020202020204" pitchFamily="34" charset="0"/>
                <a:cs typeface="Arial" panose="020B0604020202020204" pitchFamily="34" charset="0"/>
              </a:rPr>
              <a:t> takes the information in the application and public and health safety objectives into account.</a:t>
            </a:r>
          </a:p>
          <a:p>
            <a:pPr marL="0" indent="0">
              <a:lnSpc>
                <a:spcPct val="120000"/>
              </a:lnSpc>
              <a:buNone/>
            </a:pPr>
            <a:r>
              <a:rPr lang="en-US" sz="1800" i="0" dirty="0">
                <a:effectLst/>
                <a:latin typeface="Arial" panose="020B0604020202020204" pitchFamily="34" charset="0"/>
                <a:cs typeface="Arial" panose="020B0604020202020204" pitchFamily="34" charset="0"/>
              </a:rPr>
              <a:t>The application must meet the requirements for service providers respecting policies, procedures, protocols and records, as set out in the Mental Health Services Protection Act (MHSPA), Mental Health Services Protection Regulation and the Recovery-oriented Overdose Prevention Services Guide.</a:t>
            </a:r>
          </a:p>
          <a:p>
            <a:pPr marL="0" indent="0">
              <a:lnSpc>
                <a:spcPct val="120000"/>
              </a:lnSpc>
              <a:buNone/>
            </a:pPr>
            <a:r>
              <a:rPr lang="en-US" sz="1800" i="0" dirty="0">
                <a:effectLst/>
                <a:latin typeface="Arial" panose="020B0604020202020204" pitchFamily="34" charset="0"/>
                <a:cs typeface="Arial" panose="020B0604020202020204" pitchFamily="34" charset="0"/>
              </a:rPr>
              <a:t> </a:t>
            </a:r>
          </a:p>
          <a:p>
            <a:r>
              <a:rPr lang="en-CA" sz="1800" i="1" dirty="0">
                <a:effectLst/>
                <a:latin typeface="Arial" panose="020B0604020202020204" pitchFamily="34" charset="0"/>
                <a:cs typeface="Arial" panose="020B0604020202020204" pitchFamily="34" charset="0"/>
              </a:rPr>
              <a:t>Description of proposed site</a:t>
            </a:r>
          </a:p>
          <a:p>
            <a:r>
              <a:rPr lang="en-CA" sz="1800" i="1" dirty="0">
                <a:effectLst/>
                <a:latin typeface="Arial" panose="020B0604020202020204" pitchFamily="34" charset="0"/>
                <a:cs typeface="Arial" panose="020B0604020202020204" pitchFamily="34" charset="0"/>
              </a:rPr>
              <a:t>Description of local conditions</a:t>
            </a:r>
          </a:p>
          <a:p>
            <a:r>
              <a:rPr lang="en-CA" sz="1800" i="1" dirty="0">
                <a:effectLst/>
                <a:latin typeface="Arial" panose="020B0604020202020204" pitchFamily="34" charset="0"/>
                <a:cs typeface="Arial" panose="020B0604020202020204" pitchFamily="34" charset="0"/>
              </a:rPr>
              <a:t>Policies and procedures</a:t>
            </a:r>
          </a:p>
          <a:p>
            <a:r>
              <a:rPr lang="en-US" sz="1800" i="1" dirty="0">
                <a:effectLst/>
                <a:latin typeface="Arial" panose="020B0604020202020204" pitchFamily="34" charset="0"/>
                <a:cs typeface="Arial" panose="020B0604020202020204" pitchFamily="34" charset="0"/>
              </a:rPr>
              <a:t>Consultation report </a:t>
            </a:r>
          </a:p>
          <a:p>
            <a:r>
              <a:rPr lang="en-US" sz="1800" i="1" dirty="0">
                <a:latin typeface="Arial" panose="020B0604020202020204" pitchFamily="34" charset="0"/>
                <a:cs typeface="Arial" panose="020B0604020202020204" pitchFamily="34" charset="0"/>
              </a:rPr>
              <a:t>Personnel</a:t>
            </a:r>
          </a:p>
          <a:p>
            <a:r>
              <a:rPr lang="en-US" sz="1800" i="1" dirty="0">
                <a:latin typeface="Arial" panose="020B0604020202020204" pitchFamily="34" charset="0"/>
                <a:cs typeface="Arial" panose="020B0604020202020204" pitchFamily="34" charset="0"/>
              </a:rPr>
              <a:t>Roles and responsibilities of staff members and their training requirements</a:t>
            </a:r>
          </a:p>
          <a:p>
            <a:r>
              <a:rPr lang="en-US" sz="1800" i="1" dirty="0">
                <a:latin typeface="Arial" panose="020B0604020202020204" pitchFamily="34" charset="0"/>
                <a:cs typeface="Arial" panose="020B0604020202020204" pitchFamily="34" charset="0"/>
              </a:rPr>
              <a:t>Financial plan</a:t>
            </a:r>
          </a:p>
          <a:p>
            <a:endParaRPr lang="en-US" sz="1400" b="1" dirty="0">
              <a:latin typeface="Arial" panose="020B0604020202020204" pitchFamily="34" charset="0"/>
              <a:cs typeface="Arial" panose="020B0604020202020204" pitchFamily="34" charset="0"/>
            </a:endParaRPr>
          </a:p>
          <a:p>
            <a:endParaRPr lang="en-US" sz="1400" b="1" dirty="0">
              <a:effectLst/>
              <a:latin typeface="Arial" panose="020B0604020202020204" pitchFamily="34" charset="0"/>
              <a:cs typeface="Arial" panose="020B0604020202020204" pitchFamily="34" charset="0"/>
            </a:endParaRPr>
          </a:p>
          <a:p>
            <a:endParaRPr lang="en-CA" sz="1400" b="1" i="0" dirty="0">
              <a:effectLst/>
              <a:latin typeface="Lato" panose="020F0502020204030203" pitchFamily="34" charset="0"/>
            </a:endParaRPr>
          </a:p>
          <a:p>
            <a:endParaRPr lang="en-CA" sz="1400" b="1" i="0" dirty="0">
              <a:effectLst/>
              <a:latin typeface="Lato" panose="020F0502020204030203" pitchFamily="34" charset="0"/>
            </a:endParaRPr>
          </a:p>
          <a:p>
            <a:endParaRPr lang="en-CA" sz="1400" b="1" i="0" dirty="0">
              <a:effectLst/>
              <a:latin typeface="Lato" panose="020F0502020204030203" pitchFamily="34" charset="0"/>
            </a:endParaRPr>
          </a:p>
          <a:p>
            <a:endParaRPr lang="en-US" sz="1400" dirty="0">
              <a:latin typeface="Arial" panose="020B0604020202020204" pitchFamily="34" charset="0"/>
              <a:cs typeface="Arial" panose="020B060402020202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81DBAD1E-B95F-4D6F-A3C1-301363227EA3}"/>
              </a:ext>
            </a:extLst>
          </p:cNvPr>
          <p:cNvPicPr>
            <a:picLocks noChangeAspect="1"/>
          </p:cNvPicPr>
          <p:nvPr/>
        </p:nvPicPr>
        <p:blipFill rotWithShape="1">
          <a:blip r:embed="rId3">
            <a:extLst>
              <a:ext uri="{28A0092B-C50C-407E-A947-70E740481C1C}">
                <a14:useLocalDpi xmlns:a14="http://schemas.microsoft.com/office/drawing/2010/main" val="0"/>
              </a:ext>
            </a:extLst>
          </a:blip>
          <a:srcRect l="49131" r="2" b="2"/>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21"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12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5FC8-7DE9-4513-8CC1-5A4417C2A8E6}"/>
              </a:ext>
            </a:extLst>
          </p:cNvPr>
          <p:cNvSpPr>
            <a:spLocks noGrp="1"/>
          </p:cNvSpPr>
          <p:nvPr>
            <p:ph type="title"/>
          </p:nvPr>
        </p:nvSpPr>
        <p:spPr>
          <a:xfrm>
            <a:off x="601133" y="138241"/>
            <a:ext cx="10515600" cy="779464"/>
          </a:xfrm>
        </p:spPr>
        <p:txBody>
          <a:bodyPr anchor="b">
            <a:normAutofit/>
          </a:bodyPr>
          <a:lstStyle/>
          <a:p>
            <a:pPr algn="ctr"/>
            <a:r>
              <a:rPr lang="en-US" sz="4000">
                <a:latin typeface="Aharoni" panose="02010803020104030203" pitchFamily="2" charset="-79"/>
                <a:cs typeface="Aharoni" panose="02010803020104030203" pitchFamily="2" charset="-79"/>
              </a:rPr>
              <a:t>Potential Floor Plan and Flow of Site</a:t>
            </a:r>
            <a:endParaRPr lang="en-CA" sz="40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F6C0E8AF-B56E-4502-AF44-E66EE3B7DB31}"/>
              </a:ext>
            </a:extLst>
          </p:cNvPr>
          <p:cNvSpPr>
            <a:spLocks noGrp="1"/>
          </p:cNvSpPr>
          <p:nvPr>
            <p:ph idx="1"/>
          </p:nvPr>
        </p:nvSpPr>
        <p:spPr>
          <a:xfrm>
            <a:off x="440267" y="1331171"/>
            <a:ext cx="10676466" cy="5332095"/>
          </a:xfrm>
        </p:spPr>
        <p:txBody>
          <a:bodyPr>
            <a:noAutofit/>
          </a:bodyPr>
          <a:lstStyle/>
          <a:p>
            <a:endParaRPr lang="en-US" sz="1600" b="1">
              <a:solidFill>
                <a:srgbClr val="333333"/>
              </a:solidFill>
              <a:latin typeface="Arial" panose="020B0604020202020204" pitchFamily="34" charset="0"/>
              <a:cs typeface="Arial" panose="020B0604020202020204" pitchFamily="34" charset="0"/>
            </a:endParaRPr>
          </a:p>
          <a:p>
            <a:endParaRPr lang="en-US" sz="1600" b="1">
              <a:solidFill>
                <a:srgbClr val="333333"/>
              </a:solidFill>
              <a:effectLst/>
              <a:latin typeface="Arial" panose="020B0604020202020204" pitchFamily="34" charset="0"/>
              <a:cs typeface="Arial" panose="020B0604020202020204" pitchFamily="34" charset="0"/>
            </a:endParaRPr>
          </a:p>
          <a:p>
            <a:pPr>
              <a:lnSpc>
                <a:spcPct val="150000"/>
              </a:lnSpc>
            </a:pPr>
            <a:endParaRPr lang="en-CA" sz="800" b="1" i="0">
              <a:solidFill>
                <a:srgbClr val="333333"/>
              </a:solidFill>
              <a:effectLst/>
              <a:latin typeface="Lato" panose="020F0502020204030203" pitchFamily="34" charset="0"/>
            </a:endParaRPr>
          </a:p>
          <a:p>
            <a:pPr>
              <a:lnSpc>
                <a:spcPct val="150000"/>
              </a:lnSpc>
            </a:pPr>
            <a:endParaRPr lang="en-CA" sz="900" b="1" i="0">
              <a:solidFill>
                <a:srgbClr val="333333"/>
              </a:solidFill>
              <a:effectLst/>
              <a:latin typeface="Lato" panose="020F0502020204030203" pitchFamily="34" charset="0"/>
            </a:endParaRPr>
          </a:p>
          <a:p>
            <a:pPr>
              <a:lnSpc>
                <a:spcPct val="150000"/>
              </a:lnSpc>
            </a:pPr>
            <a:endParaRPr lang="en-CA" sz="1100" b="1" i="0">
              <a:solidFill>
                <a:srgbClr val="333333"/>
              </a:solidFill>
              <a:effectLst/>
              <a:latin typeface="Lato" panose="020F0502020204030203" pitchFamily="34" charset="0"/>
            </a:endParaRPr>
          </a:p>
          <a:p>
            <a:pPr>
              <a:lnSpc>
                <a:spcPct val="150000"/>
              </a:lnSpc>
            </a:pPr>
            <a:endParaRPr lang="en-US" sz="1500" dirty="0">
              <a:latin typeface="Arial" panose="020B0604020202020204" pitchFamily="34" charset="0"/>
              <a:cs typeface="Arial" panose="020B0604020202020204" pitchFamily="34" charset="0"/>
            </a:endParaRPr>
          </a:p>
        </p:txBody>
      </p:sp>
      <p:pic>
        <p:nvPicPr>
          <p:cNvPr id="12" name="Picture 11" descr="Diagram, engineering drawing&#10;&#10;Description automatically generated">
            <a:extLst>
              <a:ext uri="{FF2B5EF4-FFF2-40B4-BE49-F238E27FC236}">
                <a16:creationId xmlns:a16="http://schemas.microsoft.com/office/drawing/2014/main" id="{EB09BB88-0874-4A45-4A23-921171657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51" y="1053737"/>
            <a:ext cx="12290055" cy="5666021"/>
          </a:xfrm>
          <a:prstGeom prst="rect">
            <a:avLst/>
          </a:prstGeom>
        </p:spPr>
      </p:pic>
    </p:spTree>
    <p:extLst>
      <p:ext uri="{BB962C8B-B14F-4D97-AF65-F5344CB8AC3E}">
        <p14:creationId xmlns:p14="http://schemas.microsoft.com/office/powerpoint/2010/main" val="353844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EF2F-768B-E22F-2B60-E0F13C025FB1}"/>
              </a:ext>
            </a:extLst>
          </p:cNvPr>
          <p:cNvSpPr>
            <a:spLocks noGrp="1"/>
          </p:cNvSpPr>
          <p:nvPr>
            <p:ph type="ctrTitle"/>
          </p:nvPr>
        </p:nvSpPr>
        <p:spPr>
          <a:xfrm>
            <a:off x="1410788" y="382134"/>
            <a:ext cx="9144000" cy="1124448"/>
          </a:xfrm>
        </p:spPr>
        <p:txBody>
          <a:bodyPr>
            <a:normAutofit/>
          </a:bodyPr>
          <a:lstStyle/>
          <a:p>
            <a:r>
              <a:rPr lang="en-US" sz="4000" b="1" dirty="0">
                <a:latin typeface="Arial" panose="020B0604020202020204" pitchFamily="34" charset="0"/>
                <a:cs typeface="Arial" panose="020B0604020202020204" pitchFamily="34" charset="0"/>
              </a:rPr>
              <a:t>Front Street Entrance</a:t>
            </a:r>
            <a:endParaRPr lang="en-CA" sz="40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BE4D1BC-F998-1296-9252-F235779650CA}"/>
              </a:ext>
            </a:extLst>
          </p:cNvPr>
          <p:cNvSpPr>
            <a:spLocks noGrp="1"/>
          </p:cNvSpPr>
          <p:nvPr>
            <p:ph type="subTitle" idx="1"/>
          </p:nvPr>
        </p:nvSpPr>
        <p:spPr/>
        <p:txBody>
          <a:bodyPr/>
          <a:lstStyle/>
          <a:p>
            <a:endParaRPr lang="en-CA"/>
          </a:p>
        </p:txBody>
      </p:sp>
      <p:pic>
        <p:nvPicPr>
          <p:cNvPr id="9" name="Picture 8" descr="Diagram&#10;&#10;Description automatically generated">
            <a:extLst>
              <a:ext uri="{FF2B5EF4-FFF2-40B4-BE49-F238E27FC236}">
                <a16:creationId xmlns:a16="http://schemas.microsoft.com/office/drawing/2014/main" id="{6A13434E-CF33-927C-E13C-3E9A095BC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5223"/>
            <a:ext cx="12348754" cy="4448491"/>
          </a:xfrm>
          <a:prstGeom prst="rect">
            <a:avLst/>
          </a:prstGeom>
        </p:spPr>
      </p:pic>
    </p:spTree>
    <p:extLst>
      <p:ext uri="{BB962C8B-B14F-4D97-AF65-F5344CB8AC3E}">
        <p14:creationId xmlns:p14="http://schemas.microsoft.com/office/powerpoint/2010/main" val="29914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515FC8-7DE9-4513-8CC1-5A4417C2A8E6}"/>
              </a:ext>
            </a:extLst>
          </p:cNvPr>
          <p:cNvSpPr>
            <a:spLocks noGrp="1"/>
          </p:cNvSpPr>
          <p:nvPr>
            <p:ph type="title"/>
          </p:nvPr>
        </p:nvSpPr>
        <p:spPr>
          <a:xfrm>
            <a:off x="643467" y="321734"/>
            <a:ext cx="10905066" cy="1135737"/>
          </a:xfrm>
        </p:spPr>
        <p:txBody>
          <a:bodyPr>
            <a:normAutofit/>
          </a:bodyPr>
          <a:lstStyle/>
          <a:p>
            <a:r>
              <a:rPr lang="en-US" sz="3600" b="1" dirty="0">
                <a:latin typeface="Arial" panose="020B0604020202020204" pitchFamily="34" charset="0"/>
                <a:cs typeface="Arial" panose="020B0604020202020204" pitchFamily="34" charset="0"/>
              </a:rPr>
              <a:t>Services</a:t>
            </a:r>
            <a:r>
              <a:rPr lang="en-US" sz="3600" b="1" dirty="0">
                <a:latin typeface="Aharoni" panose="02010803020104030203" pitchFamily="2" charset="-79"/>
                <a:cs typeface="Aharoni" panose="02010803020104030203" pitchFamily="2" charset="-79"/>
              </a:rPr>
              <a:t> </a:t>
            </a:r>
            <a:r>
              <a:rPr lang="en-US" sz="3600" b="1" dirty="0">
                <a:latin typeface="Arial" panose="020B0604020202020204" pitchFamily="34" charset="0"/>
                <a:cs typeface="Arial" panose="020B0604020202020204" pitchFamily="34" charset="0"/>
              </a:rPr>
              <a:t>Confirmed Onsite</a:t>
            </a:r>
            <a:endParaRPr lang="en-CA"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C0E8AF-B56E-4502-AF44-E66EE3B7DB31}"/>
              </a:ext>
            </a:extLst>
          </p:cNvPr>
          <p:cNvSpPr>
            <a:spLocks noGrp="1"/>
          </p:cNvSpPr>
          <p:nvPr>
            <p:ph idx="1"/>
          </p:nvPr>
        </p:nvSpPr>
        <p:spPr>
          <a:xfrm>
            <a:off x="643468" y="1366676"/>
            <a:ext cx="5272301" cy="4810287"/>
          </a:xfrm>
        </p:spPr>
        <p:txBody>
          <a:bodyPr>
            <a:normAutofit/>
          </a:bodyPr>
          <a:lstStyle/>
          <a:p>
            <a:pPr marL="0" lvl="0" indent="0">
              <a:buNone/>
            </a:pPr>
            <a:r>
              <a:rPr lang="en-US" sz="1600" dirty="0">
                <a:latin typeface="Arial" panose="020B0604020202020204" pitchFamily="34" charset="0"/>
                <a:cs typeface="Arial" panose="020B0604020202020204" pitchFamily="34" charset="0"/>
              </a:rPr>
              <a:t>Our daily operational staff of 2 nurses, social worker, community support worker, peer support worker will provide the following; ( also onsite - team lead and security).</a:t>
            </a:r>
            <a:r>
              <a:rPr lang="en-CA"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buFont typeface="Times New Roman" panose="02020603050405020304" pitchFamily="18" charset="0"/>
              <a:buChar char="-"/>
            </a:pPr>
            <a:r>
              <a:rPr lang="en-CA" sz="1600" i="1" dirty="0">
                <a:effectLst/>
                <a:latin typeface="Times New Roman" panose="02020603050405020304" pitchFamily="18" charset="0"/>
                <a:ea typeface="Calibri" panose="020F0502020204030204" pitchFamily="34" charset="0"/>
                <a:cs typeface="Times New Roman" panose="02020603050405020304" pitchFamily="18" charset="0"/>
              </a:rPr>
              <a:t>Overdose Prevention Service</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CA" sz="1600" i="1" dirty="0">
                <a:effectLst/>
                <a:latin typeface="Times New Roman" panose="02020603050405020304" pitchFamily="18" charset="0"/>
                <a:ea typeface="Calibri" panose="020F0502020204030204" pitchFamily="34" charset="0"/>
                <a:cs typeface="Times New Roman" panose="02020603050405020304" pitchFamily="18" charset="0"/>
              </a:rPr>
              <a:t>Basic &amp; Complex Wound Care (RN/LPN)</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CA" sz="1600" i="1" dirty="0">
                <a:effectLst/>
                <a:latin typeface="Times New Roman" panose="02020603050405020304" pitchFamily="18" charset="0"/>
                <a:ea typeface="Calibri" panose="020F0502020204030204" pitchFamily="34" charset="0"/>
                <a:cs typeface="Times New Roman" panose="02020603050405020304" pitchFamily="18" charset="0"/>
              </a:rPr>
              <a:t>Daily Dispensing of Medication (RN/LPN)</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CA" sz="1600" i="1" dirty="0">
                <a:effectLst/>
                <a:latin typeface="Times New Roman" panose="02020603050405020304" pitchFamily="18" charset="0"/>
                <a:ea typeface="Calibri" panose="020F0502020204030204" pitchFamily="34" charset="0"/>
                <a:cs typeface="Times New Roman" panose="02020603050405020304" pitchFamily="18" charset="0"/>
              </a:rPr>
              <a:t>Social Counselling and referrals</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CA" sz="1600" i="1" dirty="0">
                <a:effectLst/>
                <a:latin typeface="Times New Roman" panose="02020603050405020304" pitchFamily="18" charset="0"/>
                <a:ea typeface="Calibri" panose="020F0502020204030204" pitchFamily="34" charset="0"/>
                <a:cs typeface="Times New Roman" panose="02020603050405020304" pitchFamily="18" charset="0"/>
              </a:rPr>
              <a:t>Trauma Counselling and referrals </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CA" sz="1600" i="1" dirty="0">
                <a:effectLst/>
                <a:latin typeface="Times New Roman" panose="02020603050405020304" pitchFamily="18" charset="0"/>
                <a:ea typeface="Calibri" panose="020F0502020204030204" pitchFamily="34" charset="0"/>
                <a:cs typeface="Times New Roman" panose="02020603050405020304" pitchFamily="18" charset="0"/>
              </a:rPr>
              <a:t>Housing Supports &amp; Information</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CA" sz="1600" i="1" dirty="0">
                <a:effectLst/>
                <a:latin typeface="Times New Roman" panose="02020603050405020304" pitchFamily="18" charset="0"/>
                <a:ea typeface="Calibri" panose="020F0502020204030204" pitchFamily="34" charset="0"/>
                <a:cs typeface="Times New Roman" panose="02020603050405020304" pitchFamily="18" charset="0"/>
              </a:rPr>
              <a:t>Treatment and Recovery referrals</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CA" sz="1600" i="1" dirty="0">
                <a:effectLst/>
                <a:latin typeface="Times New Roman" panose="02020603050405020304" pitchFamily="18" charset="0"/>
                <a:ea typeface="Calibri" panose="020F0502020204030204" pitchFamily="34" charset="0"/>
                <a:cs typeface="Times New Roman" panose="02020603050405020304" pitchFamily="18" charset="0"/>
              </a:rPr>
              <a:t>Primary Care referrals (Dr./NP/RN)</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CA" sz="1600" i="1" dirty="0">
                <a:effectLst/>
                <a:latin typeface="Times New Roman" panose="02020603050405020304" pitchFamily="18" charset="0"/>
                <a:ea typeface="Calibri" panose="020F0502020204030204" pitchFamily="34" charset="0"/>
                <a:cs typeface="Times New Roman" panose="02020603050405020304" pitchFamily="18" charset="0"/>
              </a:rPr>
              <a:t>STBBI Education (RN/LPN)</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Times New Roman" panose="02020603050405020304" pitchFamily="18" charset="0"/>
              <a:buChar char="-"/>
            </a:pPr>
            <a:r>
              <a:rPr lang="en-CA" sz="1600" i="1" dirty="0">
                <a:effectLst/>
                <a:latin typeface="Times New Roman" panose="02020603050405020304" pitchFamily="18" charset="0"/>
                <a:ea typeface="Calibri" panose="020F0502020204030204" pitchFamily="34" charset="0"/>
                <a:cs typeface="Times New Roman" panose="02020603050405020304" pitchFamily="18" charset="0"/>
              </a:rPr>
              <a:t>Harm Reduction Support</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b="1" dirty="0">
              <a:latin typeface="Arial" panose="020B0604020202020204" pitchFamily="34" charset="0"/>
              <a:cs typeface="Arial" panose="020B0604020202020204" pitchFamily="34" charset="0"/>
            </a:endParaRPr>
          </a:p>
          <a:p>
            <a:pPr marL="0" indent="0">
              <a:buNone/>
            </a:pPr>
            <a:endParaRPr lang="en-US" sz="1400" b="1" dirty="0">
              <a:latin typeface="Arial" panose="020B0604020202020204" pitchFamily="34" charset="0"/>
              <a:cs typeface="Arial" panose="020B0604020202020204" pitchFamily="34" charset="0"/>
            </a:endParaRPr>
          </a:p>
          <a:p>
            <a:pPr marL="0" indent="0">
              <a:buNone/>
            </a:pPr>
            <a:endParaRPr lang="en-US" sz="1400" b="1" dirty="0">
              <a:latin typeface="Arial" panose="020B0604020202020204" pitchFamily="34" charset="0"/>
              <a:cs typeface="Arial" panose="020B0604020202020204" pitchFamily="34" charset="0"/>
            </a:endParaRPr>
          </a:p>
        </p:txBody>
      </p:sp>
      <p:grpSp>
        <p:nvGrpSpPr>
          <p:cNvPr id="23"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close up of a logo&#10;&#10;Description generated with high confidence">
            <a:extLst>
              <a:ext uri="{FF2B5EF4-FFF2-40B4-BE49-F238E27FC236}">
                <a16:creationId xmlns:a16="http://schemas.microsoft.com/office/drawing/2014/main" id="{81DBAD1E-B95F-4D6F-A3C1-301363227EA3}"/>
              </a:ext>
            </a:extLst>
          </p:cNvPr>
          <p:cNvPicPr>
            <a:picLocks noChangeAspect="1"/>
          </p:cNvPicPr>
          <p:nvPr/>
        </p:nvPicPr>
        <p:blipFill rotWithShape="1">
          <a:blip r:embed="rId3">
            <a:extLst>
              <a:ext uri="{28A0092B-C50C-407E-A947-70E740481C1C}">
                <a14:useLocalDpi xmlns:a14="http://schemas.microsoft.com/office/drawing/2010/main" val="0"/>
              </a:ext>
            </a:extLst>
          </a:blip>
          <a:srcRect l="38750" t="46806"/>
          <a:stretch/>
        </p:blipFill>
        <p:spPr>
          <a:xfrm>
            <a:off x="5843960" y="3429000"/>
            <a:ext cx="6253212" cy="3054795"/>
          </a:xfrm>
          <a:prstGeom prst="rect">
            <a:avLst/>
          </a:prstGeom>
        </p:spPr>
      </p:pic>
      <p:grpSp>
        <p:nvGrpSpPr>
          <p:cNvPr id="25"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6"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2373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F05F89-C61E-AD63-A606-DEF46A7CE32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chemeClr val="tx1"/>
                </a:solidFill>
                <a:latin typeface="Arial" panose="020B0604020202020204" pitchFamily="34" charset="0"/>
                <a:cs typeface="Arial" panose="020B0604020202020204" pitchFamily="34" charset="0"/>
              </a:rPr>
              <a:t>Services Confirmed Onsite</a:t>
            </a:r>
          </a:p>
        </p:txBody>
      </p:sp>
      <p:sp>
        <p:nvSpPr>
          <p:cNvPr id="6" name="TextBox 5">
            <a:extLst>
              <a:ext uri="{FF2B5EF4-FFF2-40B4-BE49-F238E27FC236}">
                <a16:creationId xmlns:a16="http://schemas.microsoft.com/office/drawing/2014/main" id="{4B2FCF8F-D081-4438-A623-E4C1C77DE127}"/>
              </a:ext>
            </a:extLst>
          </p:cNvPr>
          <p:cNvSpPr txBox="1"/>
          <p:nvPr/>
        </p:nvSpPr>
        <p:spPr>
          <a:xfrm>
            <a:off x="762738" y="1457470"/>
            <a:ext cx="4453318" cy="5078795"/>
          </a:xfrm>
          <a:prstGeom prst="rect">
            <a:avLst/>
          </a:prstGeom>
        </p:spPr>
        <p:txBody>
          <a:bodyPr vert="horz" lIns="91440" tIns="45720" rIns="91440" bIns="45720" rtlCol="0">
            <a:noAutofit/>
          </a:bodyPr>
          <a:lstStyle/>
          <a:p>
            <a:pPr marL="0" indent="-228600" algn="ctr">
              <a:lnSpc>
                <a:spcPct val="150000"/>
              </a:lnSpc>
              <a:spcAft>
                <a:spcPts val="600"/>
              </a:spcAft>
              <a:buFont typeface="Arial" panose="020B0604020202020204" pitchFamily="34" charset="0"/>
              <a:buChar char="•"/>
            </a:pPr>
            <a:r>
              <a:rPr lang="en-US" sz="1600" b="1" dirty="0"/>
              <a:t>Housing First Worker/Housing Outreach </a:t>
            </a:r>
            <a:r>
              <a:rPr lang="en-US" sz="1600" dirty="0"/>
              <a:t>	worker – 2 days a week</a:t>
            </a:r>
          </a:p>
          <a:p>
            <a:pPr marL="0" indent="-228600" algn="ctr">
              <a:lnSpc>
                <a:spcPct val="150000"/>
              </a:lnSpc>
              <a:spcAft>
                <a:spcPts val="600"/>
              </a:spcAft>
              <a:buFont typeface="Arial" panose="020B0604020202020204" pitchFamily="34" charset="0"/>
              <a:buChar char="•"/>
            </a:pPr>
            <a:r>
              <a:rPr lang="en-US" sz="1600" b="1" dirty="0"/>
              <a:t>Mental Health Counselling </a:t>
            </a:r>
            <a:r>
              <a:rPr lang="en-US" sz="1600" dirty="0"/>
              <a:t>– 2 days a week</a:t>
            </a:r>
          </a:p>
          <a:p>
            <a:pPr marL="0" indent="-228600" algn="ctr">
              <a:lnSpc>
                <a:spcPct val="150000"/>
              </a:lnSpc>
              <a:spcAft>
                <a:spcPts val="600"/>
              </a:spcAft>
              <a:buFont typeface="Arial" panose="020B0604020202020204" pitchFamily="34" charset="0"/>
              <a:buChar char="•"/>
            </a:pPr>
            <a:r>
              <a:rPr lang="en-US" sz="1600" b="1" dirty="0"/>
              <a:t>Physician or Nurse Practitioner </a:t>
            </a:r>
            <a:r>
              <a:rPr lang="en-US" sz="1600" dirty="0"/>
              <a:t>– 1 day a week</a:t>
            </a:r>
          </a:p>
          <a:p>
            <a:pPr marL="0" indent="-228600" algn="ctr">
              <a:lnSpc>
                <a:spcPct val="150000"/>
              </a:lnSpc>
              <a:spcAft>
                <a:spcPts val="600"/>
              </a:spcAft>
              <a:buFont typeface="Arial" panose="020B0604020202020204" pitchFamily="34" charset="0"/>
              <a:buChar char="•"/>
            </a:pPr>
            <a:r>
              <a:rPr lang="en-US" sz="1600" b="1" dirty="0"/>
              <a:t>BSCS Clean up Crew </a:t>
            </a:r>
            <a:r>
              <a:rPr lang="en-US" sz="1600" dirty="0"/>
              <a:t>– 3 days a week</a:t>
            </a:r>
          </a:p>
          <a:p>
            <a:pPr marL="0" indent="-228600" algn="ctr">
              <a:lnSpc>
                <a:spcPct val="150000"/>
              </a:lnSpc>
              <a:spcAft>
                <a:spcPts val="600"/>
              </a:spcAft>
              <a:buFont typeface="Arial" panose="020B0604020202020204" pitchFamily="34" charset="0"/>
              <a:buChar char="•"/>
            </a:pPr>
            <a:r>
              <a:rPr lang="en-US" sz="1600" b="1" dirty="0"/>
              <a:t>Intensive Community Engagement Worker </a:t>
            </a:r>
            <a:r>
              <a:rPr lang="en-US" sz="1600" dirty="0"/>
              <a:t>– 5 days a week</a:t>
            </a:r>
          </a:p>
          <a:p>
            <a:pPr marL="0" indent="-228600" algn="ctr">
              <a:lnSpc>
                <a:spcPct val="150000"/>
              </a:lnSpc>
              <a:spcAft>
                <a:spcPts val="600"/>
              </a:spcAft>
              <a:buFont typeface="Arial" panose="020B0604020202020204" pitchFamily="34" charset="0"/>
              <a:buChar char="•"/>
            </a:pPr>
            <a:r>
              <a:rPr lang="en-US" sz="1600" b="1" dirty="0"/>
              <a:t>Cultural Support </a:t>
            </a:r>
            <a:r>
              <a:rPr lang="en-US" sz="1600" dirty="0"/>
              <a:t>– 1 day a week</a:t>
            </a:r>
          </a:p>
          <a:p>
            <a:pPr marL="0" indent="-228600" algn="ctr">
              <a:lnSpc>
                <a:spcPct val="150000"/>
              </a:lnSpc>
              <a:spcAft>
                <a:spcPts val="600"/>
              </a:spcAft>
              <a:buFont typeface="Arial" panose="020B0604020202020204" pitchFamily="34" charset="0"/>
              <a:buChar char="•"/>
            </a:pPr>
            <a:r>
              <a:rPr lang="en-US" sz="1600" b="1" dirty="0"/>
              <a:t>Onsite Security </a:t>
            </a:r>
            <a:r>
              <a:rPr lang="en-US" sz="1600" dirty="0"/>
              <a:t>during operational Hours</a:t>
            </a:r>
          </a:p>
          <a:p>
            <a:pPr marL="0" indent="-228600" algn="ctr">
              <a:lnSpc>
                <a:spcPct val="150000"/>
              </a:lnSpc>
              <a:spcAft>
                <a:spcPts val="600"/>
              </a:spcAft>
              <a:buFont typeface="Arial" panose="020B0604020202020204" pitchFamily="34" charset="0"/>
              <a:buChar char="•"/>
            </a:pPr>
            <a:r>
              <a:rPr lang="en-US" sz="1600" dirty="0"/>
              <a:t>AHS </a:t>
            </a:r>
            <a:r>
              <a:rPr lang="en-US" sz="1600" b="1" dirty="0"/>
              <a:t>Opioid Dependency Program </a:t>
            </a:r>
            <a:r>
              <a:rPr lang="en-US" sz="1600" dirty="0"/>
              <a:t>Mobile Team</a:t>
            </a:r>
          </a:p>
          <a:p>
            <a:pPr marL="0" indent="-228600" algn="ctr">
              <a:lnSpc>
                <a:spcPct val="150000"/>
              </a:lnSpc>
              <a:spcAft>
                <a:spcPts val="600"/>
              </a:spcAft>
              <a:buFont typeface="Arial" panose="020B0604020202020204" pitchFamily="34" charset="0"/>
              <a:buChar char="•"/>
            </a:pPr>
            <a:r>
              <a:rPr lang="en-US" sz="1600" dirty="0"/>
              <a:t>We will have a </a:t>
            </a:r>
            <a:r>
              <a:rPr lang="en-US" sz="1600" b="1" dirty="0"/>
              <a:t>Community Action Team </a:t>
            </a:r>
            <a:r>
              <a:rPr lang="en-US" sz="1600" dirty="0"/>
              <a:t>that will meet once a month</a:t>
            </a:r>
          </a:p>
        </p:txBody>
      </p:sp>
      <p:grpSp>
        <p:nvGrpSpPr>
          <p:cNvPr id="20"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Content Placeholder 3" descr="A close up of a logo&#10;&#10;Description generated with high confidence">
            <a:extLst>
              <a:ext uri="{FF2B5EF4-FFF2-40B4-BE49-F238E27FC236}">
                <a16:creationId xmlns:a16="http://schemas.microsoft.com/office/drawing/2014/main" id="{6C0BF70A-E574-7B8A-FAC0-61DBE8E4F1E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8750" t="46806"/>
          <a:stretch/>
        </p:blipFill>
        <p:spPr>
          <a:xfrm>
            <a:off x="5724692" y="3645128"/>
            <a:ext cx="6253212" cy="3054795"/>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46422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4633</TotalTime>
  <Words>1212</Words>
  <Application>Microsoft Office PowerPoint</Application>
  <PresentationFormat>Widescreen</PresentationFormat>
  <Paragraphs>120</Paragraphs>
  <Slides>12</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Aharoni</vt:lpstr>
      <vt:lpstr>Arial</vt:lpstr>
      <vt:lpstr>Calibri</vt:lpstr>
      <vt:lpstr>Calibri Light</vt:lpstr>
      <vt:lpstr>CIDFont+F1</vt:lpstr>
      <vt:lpstr>CIDFont+F3</vt:lpstr>
      <vt:lpstr>Lato</vt:lpstr>
      <vt:lpstr>Noto Sans</vt:lpstr>
      <vt:lpstr>Times New Roman</vt:lpstr>
      <vt:lpstr>Office Theme</vt:lpstr>
      <vt:lpstr>Office Theme</vt:lpstr>
      <vt:lpstr>PowerPoint Presentation</vt:lpstr>
      <vt:lpstr>Tonight, we will…</vt:lpstr>
      <vt:lpstr>What the GoA has Committed </vt:lpstr>
      <vt:lpstr>Edmonton Public Safety and Community Response Task Force.</vt:lpstr>
      <vt:lpstr>OPS Application Process</vt:lpstr>
      <vt:lpstr>Potential Floor Plan and Flow of Site</vt:lpstr>
      <vt:lpstr>Front Street Entrance</vt:lpstr>
      <vt:lpstr>Services Confirmed Onsite</vt:lpstr>
      <vt:lpstr>Services Confirmed Onsite</vt:lpstr>
      <vt:lpstr>George Spady Medical Detox  Pathway</vt:lpstr>
      <vt:lpstr>PowerPoint Presentation</vt:lpstr>
      <vt:lpstr>Who is here to answer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Sindi Addorisio</dc:creator>
  <cp:lastModifiedBy>Sindi Addorisio</cp:lastModifiedBy>
  <cp:revision>19</cp:revision>
  <dcterms:created xsi:type="dcterms:W3CDTF">2023-01-27T16:42:44Z</dcterms:created>
  <dcterms:modified xsi:type="dcterms:W3CDTF">2023-01-30T21:58:09Z</dcterms:modified>
</cp:coreProperties>
</file>